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9" r:id="rId2"/>
    <p:sldId id="305" r:id="rId3"/>
    <p:sldId id="313" r:id="rId4"/>
    <p:sldId id="387" r:id="rId5"/>
    <p:sldId id="274" r:id="rId6"/>
    <p:sldId id="286" r:id="rId7"/>
    <p:sldId id="388" r:id="rId8"/>
    <p:sldId id="276" r:id="rId9"/>
    <p:sldId id="393" r:id="rId10"/>
    <p:sldId id="281" r:id="rId11"/>
    <p:sldId id="363" r:id="rId12"/>
    <p:sldId id="282" r:id="rId13"/>
    <p:sldId id="356" r:id="rId14"/>
    <p:sldId id="273" r:id="rId15"/>
    <p:sldId id="354" r:id="rId16"/>
    <p:sldId id="352" r:id="rId17"/>
    <p:sldId id="355" r:id="rId18"/>
    <p:sldId id="351" r:id="rId19"/>
    <p:sldId id="353" r:id="rId20"/>
    <p:sldId id="328" r:id="rId21"/>
    <p:sldId id="325" r:id="rId22"/>
    <p:sldId id="330" r:id="rId23"/>
    <p:sldId id="399" r:id="rId24"/>
    <p:sldId id="391" r:id="rId25"/>
    <p:sldId id="332" r:id="rId26"/>
    <p:sldId id="364" r:id="rId27"/>
    <p:sldId id="336" r:id="rId28"/>
    <p:sldId id="342" r:id="rId29"/>
    <p:sldId id="343" r:id="rId30"/>
    <p:sldId id="374" r:id="rId31"/>
    <p:sldId id="345" r:id="rId32"/>
    <p:sldId id="346" r:id="rId33"/>
    <p:sldId id="348" r:id="rId34"/>
    <p:sldId id="400" r:id="rId35"/>
    <p:sldId id="402" r:id="rId36"/>
    <p:sldId id="404" r:id="rId37"/>
    <p:sldId id="407" r:id="rId38"/>
    <p:sldId id="409" r:id="rId39"/>
    <p:sldId id="412" r:id="rId40"/>
    <p:sldId id="272" r:id="rId41"/>
    <p:sldId id="357" r:id="rId42"/>
    <p:sldId id="268" r:id="rId43"/>
    <p:sldId id="359" r:id="rId44"/>
    <p:sldId id="358" r:id="rId45"/>
    <p:sldId id="360" r:id="rId46"/>
    <p:sldId id="382" r:id="rId47"/>
    <p:sldId id="390" r:id="rId48"/>
    <p:sldId id="386" r:id="rId49"/>
    <p:sldId id="267" r:id="rId50"/>
    <p:sldId id="312" r:id="rId51"/>
    <p:sldId id="413" r:id="rId52"/>
    <p:sldId id="414" r:id="rId53"/>
    <p:sldId id="418" r:id="rId54"/>
    <p:sldId id="419" r:id="rId55"/>
    <p:sldId id="420" r:id="rId56"/>
    <p:sldId id="279" r:id="rId57"/>
    <p:sldId id="257" r:id="rId58"/>
    <p:sldId id="260" r:id="rId59"/>
    <p:sldId id="277" r:id="rId60"/>
    <p:sldId id="278" r:id="rId61"/>
    <p:sldId id="296" r:id="rId62"/>
    <p:sldId id="280" r:id="rId63"/>
    <p:sldId id="283" r:id="rId64"/>
    <p:sldId id="284" r:id="rId65"/>
    <p:sldId id="285" r:id="rId66"/>
    <p:sldId id="287" r:id="rId67"/>
    <p:sldId id="289" r:id="rId68"/>
    <p:sldId id="288" r:id="rId69"/>
    <p:sldId id="290" r:id="rId70"/>
    <p:sldId id="292" r:id="rId71"/>
    <p:sldId id="293" r:id="rId72"/>
    <p:sldId id="295" r:id="rId7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43F"/>
    <a:srgbClr val="609ED6"/>
    <a:srgbClr val="FFFF3F"/>
    <a:srgbClr val="BF67D7"/>
    <a:srgbClr val="A66BD3"/>
    <a:srgbClr val="7AFF37"/>
    <a:srgbClr val="99FF66"/>
    <a:srgbClr val="4B76FF"/>
    <a:srgbClr val="FF6DA8"/>
    <a:srgbClr val="BC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3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145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44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41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3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94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26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96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78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0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65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2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5E665-BBCF-49FC-AC79-6B0A3A99B5D6}" type="datetimeFigureOut">
              <a:rPr lang="fr-FR" smtClean="0"/>
              <a:pPr/>
              <a:t>18/03/2015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E2D70-2423-4895-8BD6-8FBA93FFE19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70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upload.wikimedia.org/wikipedia/fr/2/23/Logo_ENSTA_Bretag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4" y="567838"/>
            <a:ext cx="2695574" cy="325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rouotba\AppData\Local\Temp\log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470" y="621895"/>
            <a:ext cx="4058217" cy="314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0" y="3901264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SWARMFRAME</a:t>
            </a:r>
            <a:endParaRPr lang="en-US" sz="4950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0" y="5387513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« Monitor </a:t>
            </a:r>
            <a:r>
              <a:rPr lang="en-US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Robot » </a:t>
            </a:r>
            <a:endParaRPr lang="fr-FR" sz="4950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0" y="469899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=</a:t>
            </a:r>
            <a:endParaRPr lang="fr-FR" sz="4950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</a:t>
            </a:r>
            <a:endParaRPr lang="en-US" sz="1050" i="1" dirty="0">
              <a:solidFill>
                <a:srgbClr val="808080"/>
              </a:solidFill>
              <a:latin typeface="Lucida Bright" panose="02040602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2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2070100" y="6731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5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049" y="732865"/>
            <a:ext cx="5324793" cy="55587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Aspect of the « Real-Time » page of SWARMON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1475" y="26444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Terms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definition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68475" y="1933575"/>
            <a:ext cx="3895725" cy="27908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302205" y="601055"/>
            <a:ext cx="1409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atin typeface="Lucida Bright" panose="02040602050505020304" pitchFamily="18" charset="0"/>
              </a:rPr>
              <a:t>VIEW</a:t>
            </a:r>
          </a:p>
          <a:p>
            <a:r>
              <a:rPr lang="fr-FR" sz="3200" b="1" dirty="0">
                <a:latin typeface="Lucida Bright" panose="02040602050505020304" pitchFamily="18" charset="0"/>
              </a:rPr>
              <a:t>o</a:t>
            </a:r>
            <a:r>
              <a:rPr lang="fr-FR" sz="3200" b="1" dirty="0" smtClean="0">
                <a:latin typeface="Lucida Bright" panose="02040602050505020304" pitchFamily="18" charset="0"/>
              </a:rPr>
              <a:t>r</a:t>
            </a:r>
          </a:p>
          <a:p>
            <a:r>
              <a:rPr lang="fr-FR" sz="3200" b="1" dirty="0" smtClean="0">
                <a:latin typeface="Lucida Bright" panose="02040602050505020304" pitchFamily="18" charset="0"/>
              </a:rPr>
              <a:t>PAGE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81174" y="4842455"/>
            <a:ext cx="3883025" cy="1390705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47436" y="5118760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GUI</a:t>
            </a:r>
            <a:endParaRPr lang="fr-FR" sz="3200" b="1" dirty="0">
              <a:solidFill>
                <a:schemeClr val="accent6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13431" y="2143857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MAP</a:t>
            </a:r>
            <a:endParaRPr lang="fr-FR" sz="32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85924" y="685801"/>
            <a:ext cx="5391151" cy="565784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6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5" grpId="0" animBg="1"/>
      <p:bldP spid="16" grpId="0"/>
      <p:bldP spid="17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4337615" y="931589"/>
            <a:ext cx="12574" cy="5631117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0" y="49733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spc="-113" dirty="0">
                <a:solidFill>
                  <a:schemeClr val="accent1">
                    <a:lumMod val="50000"/>
                  </a:schemeClr>
                </a:solidFill>
              </a:rPr>
              <a:t>	 </a:t>
            </a:r>
            <a:r>
              <a:rPr lang="en-US" sz="3200" b="1" i="1" spc="-113" dirty="0" smtClean="0">
                <a:solidFill>
                  <a:schemeClr val="accent1">
                    <a:lumMod val="50000"/>
                  </a:schemeClr>
                </a:solidFill>
              </a:rPr>
              <a:t>    SWARMON </a:t>
            </a:r>
            <a:r>
              <a:rPr lang="en-US" sz="3200" b="1" i="1" spc="-113" dirty="0">
                <a:solidFill>
                  <a:schemeClr val="accent1">
                    <a:lumMod val="50000"/>
                  </a:schemeClr>
                </a:solidFill>
              </a:rPr>
              <a:t>		 </a:t>
            </a:r>
            <a:r>
              <a:rPr lang="en-US" sz="3200" b="1" i="1" spc="-113" dirty="0" smtClean="0">
                <a:solidFill>
                  <a:schemeClr val="accent1">
                    <a:lumMod val="50000"/>
                  </a:schemeClr>
                </a:solidFill>
              </a:rPr>
              <a:t>      Monitor Your Robot</a:t>
            </a:r>
            <a:endParaRPr lang="en-US" sz="3200" b="1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1192000"/>
            <a:ext cx="335109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b="1" u="sng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Gem </a:t>
            </a:r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Gmap4rails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Fast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implement across 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Rails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Less customizable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Numerous calls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Google Map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Refresh</a:t>
            </a:r>
          </a:p>
          <a:p>
            <a:pPr algn="r"/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Add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again all the coordinates</a:t>
            </a: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Programming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Jquery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on each partial page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Disable </a:t>
            </a:r>
            <a:r>
              <a:rPr lang="en-US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Turbolinks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Graphical User </a:t>
            </a:r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Interface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Dynamic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with Ajax and .</a:t>
            </a:r>
            <a:r>
              <a:rPr lang="en-US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erb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Allow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chose teams / robots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Cookies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“shared” with Replay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369076" y="1250056"/>
            <a:ext cx="38291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b="1" u="sng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Use of Google Map </a:t>
            </a:r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API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Easy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handle when knowing Rails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Completely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customizable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Complete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total on 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JavaScript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calls</a:t>
            </a: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Refresh</a:t>
            </a: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Only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add the latest coordinates</a:t>
            </a: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Programming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Unobstrusive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JavaScript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Asset pipeline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+ </a:t>
            </a:r>
            <a:r>
              <a:rPr lang="en-US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Turbolinks</a:t>
            </a:r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1650" b="1" u="sng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Graphical User </a:t>
            </a:r>
            <a:r>
              <a:rPr lang="en-US" sz="1650" b="1" u="sng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Interface</a:t>
            </a:r>
          </a:p>
          <a:p>
            <a:endParaRPr lang="en-US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Current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mission + description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Fully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ready to </a:t>
            </a:r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display “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markers”</a:t>
            </a:r>
          </a:p>
          <a:p>
            <a:pPr algn="r"/>
            <a:r>
              <a:rPr lang="en-US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Other </a:t>
            </a:r>
            <a:r>
              <a:rPr lang="en-US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parts will be kept </a:t>
            </a:r>
          </a:p>
        </p:txBody>
      </p:sp>
      <p:sp>
        <p:nvSpPr>
          <p:cNvPr id="26" name="Plus 25"/>
          <p:cNvSpPr/>
          <p:nvPr/>
        </p:nvSpPr>
        <p:spPr>
          <a:xfrm>
            <a:off x="3399159" y="171687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7" name="Plus 26"/>
          <p:cNvSpPr/>
          <p:nvPr/>
        </p:nvSpPr>
        <p:spPr>
          <a:xfrm>
            <a:off x="3670018" y="171687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1" name="Moins 30"/>
          <p:cNvSpPr/>
          <p:nvPr/>
        </p:nvSpPr>
        <p:spPr>
          <a:xfrm>
            <a:off x="3398703" y="1996245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" name="Moins 32"/>
          <p:cNvSpPr/>
          <p:nvPr/>
        </p:nvSpPr>
        <p:spPr>
          <a:xfrm>
            <a:off x="3398703" y="2214341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5" name="Moins 34"/>
          <p:cNvSpPr/>
          <p:nvPr/>
        </p:nvSpPr>
        <p:spPr>
          <a:xfrm>
            <a:off x="3364944" y="3248586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6" name="Moins 35"/>
          <p:cNvSpPr/>
          <p:nvPr/>
        </p:nvSpPr>
        <p:spPr>
          <a:xfrm>
            <a:off x="3612786" y="3247980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7" name="Moins 36"/>
          <p:cNvSpPr/>
          <p:nvPr/>
        </p:nvSpPr>
        <p:spPr>
          <a:xfrm>
            <a:off x="3863240" y="3248610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8" name="Moins 37"/>
          <p:cNvSpPr/>
          <p:nvPr/>
        </p:nvSpPr>
        <p:spPr>
          <a:xfrm>
            <a:off x="3359619" y="4293012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9" name="Moins 38"/>
          <p:cNvSpPr/>
          <p:nvPr/>
        </p:nvSpPr>
        <p:spPr>
          <a:xfrm>
            <a:off x="3368148" y="4539066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0" name="Moins 39"/>
          <p:cNvSpPr/>
          <p:nvPr/>
        </p:nvSpPr>
        <p:spPr>
          <a:xfrm>
            <a:off x="3615992" y="4540842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1" name="Moins 40"/>
          <p:cNvSpPr/>
          <p:nvPr/>
        </p:nvSpPr>
        <p:spPr>
          <a:xfrm>
            <a:off x="3866445" y="4541469"/>
            <a:ext cx="274079" cy="274079"/>
          </a:xfrm>
          <a:prstGeom prst="mathMinus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4" name="Plus 43"/>
          <p:cNvSpPr/>
          <p:nvPr/>
        </p:nvSpPr>
        <p:spPr>
          <a:xfrm>
            <a:off x="3349738" y="554693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5" name="Plus 44"/>
          <p:cNvSpPr/>
          <p:nvPr/>
        </p:nvSpPr>
        <p:spPr>
          <a:xfrm>
            <a:off x="3620598" y="554693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6" name="Plus 45"/>
          <p:cNvSpPr/>
          <p:nvPr/>
        </p:nvSpPr>
        <p:spPr>
          <a:xfrm>
            <a:off x="3899103" y="554426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7" name="Plus 46"/>
          <p:cNvSpPr/>
          <p:nvPr/>
        </p:nvSpPr>
        <p:spPr>
          <a:xfrm>
            <a:off x="3357718" y="579777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8" name="Plus 47"/>
          <p:cNvSpPr/>
          <p:nvPr/>
        </p:nvSpPr>
        <p:spPr>
          <a:xfrm>
            <a:off x="3628579" y="579777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9" name="Plus 48"/>
          <p:cNvSpPr/>
          <p:nvPr/>
        </p:nvSpPr>
        <p:spPr>
          <a:xfrm>
            <a:off x="3367540" y="604534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0" name="Plus 49"/>
          <p:cNvSpPr/>
          <p:nvPr/>
        </p:nvSpPr>
        <p:spPr>
          <a:xfrm>
            <a:off x="3638401" y="604534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1" name="Plus 50"/>
          <p:cNvSpPr/>
          <p:nvPr/>
        </p:nvSpPr>
        <p:spPr>
          <a:xfrm>
            <a:off x="8214338" y="1785394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2" name="Plus 51"/>
          <p:cNvSpPr/>
          <p:nvPr/>
        </p:nvSpPr>
        <p:spPr>
          <a:xfrm>
            <a:off x="8485199" y="1785394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3" name="Plus 52"/>
          <p:cNvSpPr/>
          <p:nvPr/>
        </p:nvSpPr>
        <p:spPr>
          <a:xfrm>
            <a:off x="8219738" y="2057380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4" name="Plus 53"/>
          <p:cNvSpPr/>
          <p:nvPr/>
        </p:nvSpPr>
        <p:spPr>
          <a:xfrm>
            <a:off x="8490598" y="2057380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5" name="Plus 54"/>
          <p:cNvSpPr/>
          <p:nvPr/>
        </p:nvSpPr>
        <p:spPr>
          <a:xfrm>
            <a:off x="8219738" y="2327773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2" name="Plus 41"/>
          <p:cNvSpPr/>
          <p:nvPr/>
        </p:nvSpPr>
        <p:spPr>
          <a:xfrm>
            <a:off x="8208893" y="330429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3" name="Plus 42"/>
          <p:cNvSpPr/>
          <p:nvPr/>
        </p:nvSpPr>
        <p:spPr>
          <a:xfrm>
            <a:off x="8479754" y="330429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6" name="Plus 55"/>
          <p:cNvSpPr/>
          <p:nvPr/>
        </p:nvSpPr>
        <p:spPr>
          <a:xfrm>
            <a:off x="8758259" y="3301621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7" name="Plus 56"/>
          <p:cNvSpPr/>
          <p:nvPr/>
        </p:nvSpPr>
        <p:spPr>
          <a:xfrm>
            <a:off x="8219738" y="431213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8" name="Plus 57"/>
          <p:cNvSpPr/>
          <p:nvPr/>
        </p:nvSpPr>
        <p:spPr>
          <a:xfrm>
            <a:off x="8490598" y="4312138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9" name="Plus 58"/>
          <p:cNvSpPr/>
          <p:nvPr/>
        </p:nvSpPr>
        <p:spPr>
          <a:xfrm>
            <a:off x="8230436" y="4586217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0" name="Plus 59"/>
          <p:cNvSpPr/>
          <p:nvPr/>
        </p:nvSpPr>
        <p:spPr>
          <a:xfrm>
            <a:off x="8501297" y="4586217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1" name="Plus 60"/>
          <p:cNvSpPr/>
          <p:nvPr/>
        </p:nvSpPr>
        <p:spPr>
          <a:xfrm>
            <a:off x="8779802" y="4583545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2" name="Plus 61"/>
          <p:cNvSpPr/>
          <p:nvPr/>
        </p:nvSpPr>
        <p:spPr>
          <a:xfrm>
            <a:off x="8198453" y="558115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3" name="Plus 62"/>
          <p:cNvSpPr/>
          <p:nvPr/>
        </p:nvSpPr>
        <p:spPr>
          <a:xfrm>
            <a:off x="8469311" y="5581159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4" name="Plus 63"/>
          <p:cNvSpPr/>
          <p:nvPr/>
        </p:nvSpPr>
        <p:spPr>
          <a:xfrm>
            <a:off x="8198453" y="5845672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5" name="Plus 64"/>
          <p:cNvSpPr/>
          <p:nvPr/>
        </p:nvSpPr>
        <p:spPr>
          <a:xfrm>
            <a:off x="8469311" y="5845672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6" name="Plus 65"/>
          <p:cNvSpPr/>
          <p:nvPr/>
        </p:nvSpPr>
        <p:spPr>
          <a:xfrm>
            <a:off x="8747816" y="5843002"/>
            <a:ext cx="281301" cy="281301"/>
          </a:xfrm>
          <a:prstGeom prst="mathPlus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7" name="ZoneTexte 6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map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rendering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Other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changes in MYR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31064" y="993298"/>
            <a:ext cx="7881871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Shared pages with SWARMAPP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Clean error management with HTML code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database which adds the table « Markers »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Creation of a tool to add « mission’s markers »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design for the “Real-Time” page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Use of a website generator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CSS and layout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7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1917700" y="7620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Interface with SWARMAPP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9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759689"/>
            <a:ext cx="9144000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Specific URLs have been created:</a:t>
            </a: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/what</a:t>
            </a:r>
            <a:endParaRPr lang="en-US" sz="2000" i="1" dirty="0" smtClean="0">
              <a:solidFill>
                <a:srgbClr val="C00000"/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getCurrentMission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getMissionLength</a:t>
            </a:r>
            <a:endParaRPr lang="en-US" sz="2000" i="1" dirty="0" smtClean="0">
              <a:solidFill>
                <a:srgbClr val="C00000"/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getCoordsSince</a:t>
            </a:r>
            <a:endParaRPr lang="en-US" sz="2000" i="1" dirty="0" smtClean="0">
              <a:solidFill>
                <a:srgbClr val="C00000"/>
              </a:solidFill>
              <a:latin typeface="Lucida Bright" panose="02040602050505020304" pitchFamily="18" charset="0"/>
            </a:endParaRPr>
          </a:p>
          <a:p>
            <a:r>
              <a:rPr lang="en-US" sz="2000" i="1" dirty="0">
                <a:solidFill>
                  <a:srgbClr val="C00000"/>
                </a:solidFill>
                <a:latin typeface="Lucida Bright" panose="02040602050505020304" pitchFamily="18" charset="0"/>
              </a:rPr>
              <a:t> </a:t>
            </a:r>
            <a:r>
              <a:rPr lang="en-US" sz="2000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getCoordsSince?datetime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=…	</a:t>
            </a: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getCoordsBetween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?                             </a:t>
            </a:r>
            <a:endParaRPr lang="en-US" sz="2000" i="1" dirty="0" smtClean="0">
              <a:solidFill>
                <a:srgbClr val="C00000"/>
              </a:solidFill>
              <a:latin typeface="Lucida Bright" panose="02040602050505020304" pitchFamily="18" charset="0"/>
            </a:endParaRPr>
          </a:p>
          <a:p>
            <a:r>
              <a:rPr lang="en-US" sz="2000" i="1" dirty="0">
                <a:solidFill>
                  <a:srgbClr val="C00000"/>
                </a:solidFill>
                <a:latin typeface="Lucida Bright" panose="02040602050505020304" pitchFamily="18" charset="0"/>
              </a:rPr>
              <a:t> </a:t>
            </a:r>
            <a:r>
              <a:rPr lang="en-US" sz="2000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  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getCoordsBetween?tstart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=…=tend=…</a:t>
            </a:r>
            <a:endParaRPr lang="en-US" sz="2000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Interface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with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SWARMAPP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09749" y="1705660"/>
            <a:ext cx="7334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(proof that the website is compatible with the application)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49791" y="2596634"/>
            <a:ext cx="325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(return the current mission)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11216" y="2939534"/>
            <a:ext cx="432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(start and end of the current mission)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4527" y="3777734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(if no parameter: start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75646" y="4149209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of the current mission)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274989" y="5006459"/>
            <a:ext cx="3470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(if no parameter: start en end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99251" y="5387459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of the </a:t>
            </a:r>
            <a:r>
              <a:rPr lang="en-US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current mission)</a:t>
            </a:r>
            <a:endParaRPr lang="en-US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Creation of a tool to create « mission’s markers » 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8463" y="692426"/>
            <a:ext cx="8654603" cy="49583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530547" y="1771650"/>
            <a:ext cx="2032687" cy="2897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/>
        </p:nvSpPr>
        <p:spPr>
          <a:xfrm>
            <a:off x="6734816" y="1826932"/>
            <a:ext cx="875401" cy="59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67616" y="2782404"/>
            <a:ext cx="1728659" cy="6285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5" name="Rectangle 24"/>
          <p:cNvSpPr/>
          <p:nvPr/>
        </p:nvSpPr>
        <p:spPr>
          <a:xfrm>
            <a:off x="6601599" y="3700762"/>
            <a:ext cx="1828026" cy="7530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Administration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tool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to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add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markers to a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specific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mission</a:t>
            </a:r>
          </a:p>
        </p:txBody>
      </p:sp>
      <p:sp>
        <p:nvSpPr>
          <p:cNvPr id="5" name="Forme libre 4"/>
          <p:cNvSpPr/>
          <p:nvPr/>
        </p:nvSpPr>
        <p:spPr>
          <a:xfrm>
            <a:off x="7099729" y="3755243"/>
            <a:ext cx="542925" cy="354330"/>
          </a:xfrm>
          <a:custGeom>
            <a:avLst/>
            <a:gdLst>
              <a:gd name="connsiteX0" fmla="*/ 0 w 723900"/>
              <a:gd name="connsiteY0" fmla="*/ 22860 h 472440"/>
              <a:gd name="connsiteX1" fmla="*/ 624840 w 723900"/>
              <a:gd name="connsiteY1" fmla="*/ 0 h 472440"/>
              <a:gd name="connsiteX2" fmla="*/ 723900 w 723900"/>
              <a:gd name="connsiteY2" fmla="*/ 472440 h 472440"/>
              <a:gd name="connsiteX3" fmla="*/ 198120 w 723900"/>
              <a:gd name="connsiteY3" fmla="*/ 472440 h 472440"/>
              <a:gd name="connsiteX4" fmla="*/ 0 w 723900"/>
              <a:gd name="connsiteY4" fmla="*/ 2286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472440">
                <a:moveTo>
                  <a:pt x="0" y="22860"/>
                </a:moveTo>
                <a:lnTo>
                  <a:pt x="624840" y="0"/>
                </a:lnTo>
                <a:lnTo>
                  <a:pt x="723900" y="472440"/>
                </a:lnTo>
                <a:lnTo>
                  <a:pt x="198120" y="472440"/>
                </a:lnTo>
                <a:lnTo>
                  <a:pt x="0" y="2286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Rectangle 5"/>
          <p:cNvSpPr/>
          <p:nvPr/>
        </p:nvSpPr>
        <p:spPr>
          <a:xfrm>
            <a:off x="686962" y="1354020"/>
            <a:ext cx="5518443" cy="3655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Forme libre 6"/>
          <p:cNvSpPr/>
          <p:nvPr/>
        </p:nvSpPr>
        <p:spPr>
          <a:xfrm>
            <a:off x="677691" y="1354021"/>
            <a:ext cx="1990381" cy="2935515"/>
          </a:xfrm>
          <a:custGeom>
            <a:avLst/>
            <a:gdLst>
              <a:gd name="connsiteX0" fmla="*/ 1589902 w 2487827"/>
              <a:gd name="connsiteY0" fmla="*/ 527222 h 3756454"/>
              <a:gd name="connsiteX1" fmla="*/ 2487827 w 2487827"/>
              <a:gd name="connsiteY1" fmla="*/ 617838 h 3756454"/>
              <a:gd name="connsiteX2" fmla="*/ 2364259 w 2487827"/>
              <a:gd name="connsiteY2" fmla="*/ 1581665 h 3756454"/>
              <a:gd name="connsiteX3" fmla="*/ 1359243 w 2487827"/>
              <a:gd name="connsiteY3" fmla="*/ 2726724 h 3756454"/>
              <a:gd name="connsiteX4" fmla="*/ 856735 w 2487827"/>
              <a:gd name="connsiteY4" fmla="*/ 3756454 h 3756454"/>
              <a:gd name="connsiteX5" fmla="*/ 0 w 2487827"/>
              <a:gd name="connsiteY5" fmla="*/ 2265405 h 3756454"/>
              <a:gd name="connsiteX6" fmla="*/ 16475 w 2487827"/>
              <a:gd name="connsiteY6" fmla="*/ 0 h 3756454"/>
              <a:gd name="connsiteX7" fmla="*/ 1540475 w 2487827"/>
              <a:gd name="connsiteY7" fmla="*/ 8238 h 3756454"/>
              <a:gd name="connsiteX8" fmla="*/ 1589902 w 2487827"/>
              <a:gd name="connsiteY8" fmla="*/ 527222 h 375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7827" h="3756454">
                <a:moveTo>
                  <a:pt x="1589902" y="527222"/>
                </a:moveTo>
                <a:lnTo>
                  <a:pt x="2487827" y="617838"/>
                </a:lnTo>
                <a:lnTo>
                  <a:pt x="2364259" y="1581665"/>
                </a:lnTo>
                <a:lnTo>
                  <a:pt x="1359243" y="2726724"/>
                </a:lnTo>
                <a:lnTo>
                  <a:pt x="856735" y="3756454"/>
                </a:lnTo>
                <a:lnTo>
                  <a:pt x="0" y="2265405"/>
                </a:lnTo>
                <a:lnTo>
                  <a:pt x="16475" y="0"/>
                </a:lnTo>
                <a:lnTo>
                  <a:pt x="1540475" y="8238"/>
                </a:lnTo>
                <a:lnTo>
                  <a:pt x="1589902" y="52722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Forme libre 7"/>
          <p:cNvSpPr/>
          <p:nvPr/>
        </p:nvSpPr>
        <p:spPr>
          <a:xfrm>
            <a:off x="2899476" y="3463656"/>
            <a:ext cx="158176" cy="263938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Forme libre 8"/>
          <p:cNvSpPr/>
          <p:nvPr/>
        </p:nvSpPr>
        <p:spPr>
          <a:xfrm>
            <a:off x="3628525" y="3979550"/>
            <a:ext cx="158176" cy="263938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0" name="Connecteur droit 9"/>
          <p:cNvCxnSpPr>
            <a:stCxn id="8" idx="1"/>
            <a:endCxn id="9" idx="1"/>
          </p:cNvCxnSpPr>
          <p:nvPr/>
        </p:nvCxnSpPr>
        <p:spPr>
          <a:xfrm>
            <a:off x="2985155" y="3727594"/>
            <a:ext cx="729049" cy="5158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567616" y="1882212"/>
            <a:ext cx="1933832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350" u="sng" dirty="0" smtClean="0"/>
          </a:p>
          <a:p>
            <a:r>
              <a:rPr lang="fr-FR" sz="1350" dirty="0"/>
              <a:t> </a:t>
            </a:r>
            <a:r>
              <a:rPr lang="fr-FR" sz="1350" dirty="0" smtClean="0"/>
              <a:t>  </a:t>
            </a:r>
            <a:r>
              <a:rPr lang="fr-FR" sz="1350" u="sng" dirty="0" err="1" smtClean="0"/>
              <a:t>Add</a:t>
            </a:r>
            <a:r>
              <a:rPr lang="fr-FR" sz="1350" u="sng" dirty="0" smtClean="0"/>
              <a:t> </a:t>
            </a:r>
            <a:r>
              <a:rPr lang="fr-FR" sz="1350" u="sng" dirty="0"/>
              <a:t>a </a:t>
            </a:r>
            <a:r>
              <a:rPr lang="fr-FR" sz="1350" u="sng" dirty="0" err="1" smtClean="0"/>
              <a:t>boil</a:t>
            </a:r>
            <a:endParaRPr lang="fr-FR" sz="1350" u="sng" dirty="0"/>
          </a:p>
          <a:p>
            <a:endParaRPr lang="fr-FR" sz="1350" u="sng" dirty="0"/>
          </a:p>
          <a:p>
            <a:endParaRPr lang="fr-FR" sz="1350" u="sng" dirty="0"/>
          </a:p>
          <a:p>
            <a:endParaRPr lang="fr-FR" sz="1350" u="sng" dirty="0"/>
          </a:p>
          <a:p>
            <a:endParaRPr lang="fr-FR" sz="1350" u="sng" dirty="0" smtClean="0"/>
          </a:p>
          <a:p>
            <a:r>
              <a:rPr lang="fr-FR" sz="1350" u="sng" dirty="0" err="1" smtClean="0"/>
              <a:t>Add</a:t>
            </a:r>
            <a:r>
              <a:rPr lang="fr-FR" sz="1350" u="sng" dirty="0" smtClean="0"/>
              <a:t> </a:t>
            </a:r>
            <a:r>
              <a:rPr lang="fr-FR" sz="1350" u="sng" dirty="0"/>
              <a:t>a </a:t>
            </a:r>
            <a:r>
              <a:rPr lang="fr-FR" sz="1350" u="sng" dirty="0" err="1" smtClean="0"/>
              <a:t>start</a:t>
            </a:r>
            <a:r>
              <a:rPr lang="fr-FR" sz="1350" u="sng" dirty="0" smtClean="0"/>
              <a:t> / end line</a:t>
            </a:r>
            <a:endParaRPr lang="fr-FR" sz="1350" u="sng" dirty="0"/>
          </a:p>
          <a:p>
            <a:endParaRPr lang="fr-FR" sz="1350" u="sng" dirty="0"/>
          </a:p>
          <a:p>
            <a:endParaRPr lang="fr-FR" sz="1350" u="sng" dirty="0" smtClean="0"/>
          </a:p>
          <a:p>
            <a:endParaRPr lang="fr-FR" sz="1350" u="sng" dirty="0"/>
          </a:p>
          <a:p>
            <a:endParaRPr lang="fr-FR" sz="1350" u="sng" dirty="0"/>
          </a:p>
          <a:p>
            <a:r>
              <a:rPr lang="fr-FR" sz="1350" u="sng" dirty="0" err="1"/>
              <a:t>Add</a:t>
            </a:r>
            <a:r>
              <a:rPr lang="fr-FR" sz="1350" u="sng" dirty="0"/>
              <a:t> a </a:t>
            </a:r>
            <a:r>
              <a:rPr lang="fr-FR" sz="1350" u="sng" dirty="0" err="1"/>
              <a:t>delimitation</a:t>
            </a:r>
            <a:r>
              <a:rPr lang="fr-FR" sz="1350" u="sng" dirty="0"/>
              <a:t> </a:t>
            </a:r>
            <a:r>
              <a:rPr lang="fr-FR" sz="1350" u="sng" dirty="0" smtClean="0"/>
              <a:t>zone</a:t>
            </a:r>
            <a:endParaRPr lang="fr-FR" sz="1350" u="sng" dirty="0"/>
          </a:p>
          <a:p>
            <a:endParaRPr lang="fr-FR" sz="1350" u="sng" dirty="0"/>
          </a:p>
        </p:txBody>
      </p:sp>
      <p:sp>
        <p:nvSpPr>
          <p:cNvPr id="12" name="Rectangle 11"/>
          <p:cNvSpPr/>
          <p:nvPr/>
        </p:nvSpPr>
        <p:spPr>
          <a:xfrm>
            <a:off x="6530546" y="1080892"/>
            <a:ext cx="2004884" cy="497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3" name="ZoneTexte 12"/>
          <p:cNvSpPr txBox="1"/>
          <p:nvPr/>
        </p:nvSpPr>
        <p:spPr>
          <a:xfrm>
            <a:off x="6527457" y="1055511"/>
            <a:ext cx="19678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Select </a:t>
            </a:r>
            <a:r>
              <a:rPr lang="fr-FR" sz="1350" dirty="0" smtClean="0"/>
              <a:t>a mission</a:t>
            </a:r>
            <a:r>
              <a:rPr lang="fr-FR" sz="1350" dirty="0"/>
              <a:t>:</a:t>
            </a:r>
          </a:p>
          <a:p>
            <a:r>
              <a:rPr lang="fr-FR" sz="1350" dirty="0"/>
              <a:t>&lt; Mission 1 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7616" y="1329572"/>
            <a:ext cx="1075038" cy="182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5" name="Triangle isocèle 14"/>
          <p:cNvSpPr/>
          <p:nvPr/>
        </p:nvSpPr>
        <p:spPr>
          <a:xfrm rot="10800000">
            <a:off x="7661188" y="1346109"/>
            <a:ext cx="166817" cy="12852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7" name="Forme libre 16"/>
          <p:cNvSpPr/>
          <p:nvPr/>
        </p:nvSpPr>
        <p:spPr>
          <a:xfrm>
            <a:off x="7030994" y="1845563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9" name="Forme libre 18"/>
          <p:cNvSpPr/>
          <p:nvPr/>
        </p:nvSpPr>
        <p:spPr>
          <a:xfrm>
            <a:off x="4471216" y="1746185"/>
            <a:ext cx="158176" cy="263938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0" name="Forme libre 19"/>
          <p:cNvSpPr/>
          <p:nvPr/>
        </p:nvSpPr>
        <p:spPr>
          <a:xfrm>
            <a:off x="6912831" y="2881722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1" name="Forme libre 20"/>
          <p:cNvSpPr/>
          <p:nvPr/>
        </p:nvSpPr>
        <p:spPr>
          <a:xfrm>
            <a:off x="7580869" y="2881721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22" name="Connecteur droit 21"/>
          <p:cNvCxnSpPr>
            <a:stCxn id="20" idx="1"/>
            <a:endCxn id="21" idx="1"/>
          </p:cNvCxnSpPr>
          <p:nvPr/>
        </p:nvCxnSpPr>
        <p:spPr>
          <a:xfrm flipV="1">
            <a:off x="6993150" y="3135034"/>
            <a:ext cx="668038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549081" y="4861995"/>
            <a:ext cx="1967814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350" dirty="0"/>
              <a:t>SAVE </a:t>
            </a:r>
            <a:r>
              <a:rPr lang="fr-FR" sz="1350" dirty="0" smtClean="0"/>
              <a:t>ALL MARKERS</a:t>
            </a:r>
            <a:endParaRPr lang="fr-FR" sz="1350" dirty="0"/>
          </a:p>
        </p:txBody>
      </p:sp>
      <p:sp>
        <p:nvSpPr>
          <p:cNvPr id="26" name="Forme libre 25"/>
          <p:cNvSpPr/>
          <p:nvPr/>
        </p:nvSpPr>
        <p:spPr>
          <a:xfrm>
            <a:off x="4725765" y="2331286"/>
            <a:ext cx="670600" cy="756249"/>
          </a:xfrm>
          <a:custGeom>
            <a:avLst/>
            <a:gdLst>
              <a:gd name="connsiteX0" fmla="*/ 83820 w 838200"/>
              <a:gd name="connsiteY0" fmla="*/ 0 h 967740"/>
              <a:gd name="connsiteX1" fmla="*/ 609600 w 838200"/>
              <a:gd name="connsiteY1" fmla="*/ 0 h 967740"/>
              <a:gd name="connsiteX2" fmla="*/ 838200 w 838200"/>
              <a:gd name="connsiteY2" fmla="*/ 228600 h 967740"/>
              <a:gd name="connsiteX3" fmla="*/ 838200 w 838200"/>
              <a:gd name="connsiteY3" fmla="*/ 708660 h 967740"/>
              <a:gd name="connsiteX4" fmla="*/ 685800 w 838200"/>
              <a:gd name="connsiteY4" fmla="*/ 967740 h 967740"/>
              <a:gd name="connsiteX5" fmla="*/ 198120 w 838200"/>
              <a:gd name="connsiteY5" fmla="*/ 952500 h 967740"/>
              <a:gd name="connsiteX6" fmla="*/ 15240 w 838200"/>
              <a:gd name="connsiteY6" fmla="*/ 716280 h 967740"/>
              <a:gd name="connsiteX7" fmla="*/ 0 w 838200"/>
              <a:gd name="connsiteY7" fmla="*/ 228600 h 967740"/>
              <a:gd name="connsiteX8" fmla="*/ 83820 w 838200"/>
              <a:gd name="connsiteY8" fmla="*/ 0 h 96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8200" h="967740">
                <a:moveTo>
                  <a:pt x="83820" y="0"/>
                </a:moveTo>
                <a:lnTo>
                  <a:pt x="609600" y="0"/>
                </a:lnTo>
                <a:lnTo>
                  <a:pt x="838200" y="228600"/>
                </a:lnTo>
                <a:lnTo>
                  <a:pt x="838200" y="708660"/>
                </a:lnTo>
                <a:lnTo>
                  <a:pt x="685800" y="967740"/>
                </a:lnTo>
                <a:lnTo>
                  <a:pt x="198120" y="952500"/>
                </a:lnTo>
                <a:lnTo>
                  <a:pt x="15240" y="716280"/>
                </a:lnTo>
                <a:lnTo>
                  <a:pt x="0" y="228600"/>
                </a:lnTo>
                <a:lnTo>
                  <a:pt x="8382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5585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2532" y="1627342"/>
            <a:ext cx="3578717" cy="3673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" name="Rectangle 3"/>
          <p:cNvSpPr/>
          <p:nvPr/>
        </p:nvSpPr>
        <p:spPr>
          <a:xfrm>
            <a:off x="313922" y="1132227"/>
            <a:ext cx="8321362" cy="479607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Rectangle 4"/>
          <p:cNvSpPr/>
          <p:nvPr/>
        </p:nvSpPr>
        <p:spPr>
          <a:xfrm>
            <a:off x="550571" y="1444945"/>
            <a:ext cx="3844344" cy="40197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ZoneTexte 5"/>
          <p:cNvSpPr txBox="1"/>
          <p:nvPr/>
        </p:nvSpPr>
        <p:spPr>
          <a:xfrm>
            <a:off x="4822532" y="1627343"/>
            <a:ext cx="346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MISSION</a:t>
            </a:r>
          </a:p>
          <a:p>
            <a:r>
              <a:rPr lang="fr-FR" sz="1350" b="1" dirty="0" err="1"/>
              <a:t>Current</a:t>
            </a:r>
            <a:r>
              <a:rPr lang="fr-FR" sz="1350" b="1" dirty="0"/>
              <a:t> mission </a:t>
            </a:r>
            <a:r>
              <a:rPr lang="fr-FR" sz="1350" b="1" dirty="0" err="1"/>
              <a:t>is</a:t>
            </a:r>
            <a:r>
              <a:rPr lang="fr-FR" sz="1350" b="1" dirty="0"/>
              <a:t>:  </a:t>
            </a:r>
            <a:r>
              <a:rPr lang="fr-FR" sz="1350" i="1" dirty="0"/>
              <a:t>« </a:t>
            </a:r>
            <a:r>
              <a:rPr lang="fr-FR" sz="1350" i="1" dirty="0" err="1"/>
              <a:t>Fleet</a:t>
            </a:r>
            <a:r>
              <a:rPr lang="fr-FR" sz="1350" i="1" dirty="0"/>
              <a:t> Race »</a:t>
            </a:r>
          </a:p>
          <a:p>
            <a:r>
              <a:rPr lang="fr-FR" sz="1350" b="1" dirty="0"/>
              <a:t>Start and End time: </a:t>
            </a:r>
            <a:r>
              <a:rPr lang="fr-FR" sz="1350" i="1" dirty="0"/>
              <a:t>8:00</a:t>
            </a:r>
            <a:r>
              <a:rPr lang="fr-FR" sz="1350" dirty="0"/>
              <a:t> </a:t>
            </a:r>
            <a:r>
              <a:rPr lang="fr-FR" sz="1350" b="1" dirty="0"/>
              <a:t>to</a:t>
            </a:r>
            <a:r>
              <a:rPr lang="fr-FR" sz="1350" dirty="0"/>
              <a:t> </a:t>
            </a:r>
            <a:r>
              <a:rPr lang="fr-FR" sz="1350" i="1" dirty="0"/>
              <a:t>12:00</a:t>
            </a:r>
            <a:endParaRPr lang="fr-FR" sz="1350" dirty="0"/>
          </a:p>
          <a:p>
            <a:r>
              <a:rPr lang="fr-FR" sz="1350" b="1" dirty="0"/>
              <a:t>Description of the mission: </a:t>
            </a:r>
            <a:r>
              <a:rPr lang="fr-FR" sz="1350" i="1" dirty="0" smtClean="0"/>
              <a:t>«A </a:t>
            </a:r>
            <a:r>
              <a:rPr lang="fr-FR" sz="1350" i="1" dirty="0"/>
              <a:t>race of robots </a:t>
            </a:r>
            <a:r>
              <a:rPr lang="fr-FR" sz="1350" i="1" dirty="0" smtClean="0"/>
              <a:t>»</a:t>
            </a:r>
            <a:endParaRPr lang="fr-FR" sz="1350" i="1" dirty="0"/>
          </a:p>
          <a:p>
            <a:r>
              <a:rPr lang="fr-FR" sz="1350" b="1" u="sng" dirty="0"/>
              <a:t>Markers of the </a:t>
            </a:r>
            <a:r>
              <a:rPr lang="fr-FR" sz="1350" b="1" u="sng" dirty="0" smtClean="0"/>
              <a:t>mission</a:t>
            </a:r>
            <a:r>
              <a:rPr lang="fr-FR" sz="1350" b="1" u="sng" dirty="0"/>
              <a:t>:</a:t>
            </a:r>
            <a:r>
              <a:rPr lang="fr-FR" sz="1350" b="1" dirty="0"/>
              <a:t>	</a:t>
            </a:r>
            <a:endParaRPr lang="fr-FR" sz="1350" b="1" dirty="0" smtClean="0"/>
          </a:p>
          <a:p>
            <a:endParaRPr lang="fr-FR" sz="1350" b="1" dirty="0"/>
          </a:p>
          <a:p>
            <a:r>
              <a:rPr lang="fr-FR" sz="1350" b="1" dirty="0" smtClean="0"/>
              <a:t>                                         </a:t>
            </a:r>
            <a:r>
              <a:rPr lang="fr-FR" sz="1350" b="1" dirty="0" err="1" smtClean="0"/>
              <a:t>boil</a:t>
            </a:r>
            <a:r>
              <a:rPr lang="fr-FR" sz="1350" b="1" dirty="0"/>
              <a:t>		</a:t>
            </a:r>
            <a:r>
              <a:rPr lang="fr-FR" sz="1350" b="1" dirty="0" smtClean="0"/>
              <a:t>                 </a:t>
            </a:r>
            <a:r>
              <a:rPr lang="fr-FR" sz="1350" b="1" dirty="0" err="1" smtClean="0"/>
              <a:t>start</a:t>
            </a:r>
            <a:r>
              <a:rPr lang="fr-FR" sz="1350" b="1" dirty="0" smtClean="0"/>
              <a:t> </a:t>
            </a:r>
            <a:r>
              <a:rPr lang="fr-FR" sz="1350" b="1" dirty="0"/>
              <a:t>line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804938" y="4093233"/>
            <a:ext cx="377672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OPTIONS:</a:t>
            </a:r>
          </a:p>
          <a:p>
            <a:pPr lvl="1"/>
            <a:r>
              <a:rPr lang="fr-FR" sz="1350" dirty="0"/>
              <a:t>Display  last </a:t>
            </a:r>
            <a:r>
              <a:rPr lang="fr-FR" sz="1350"/>
              <a:t> </a:t>
            </a:r>
            <a:r>
              <a:rPr lang="fr-FR" sz="1350" smtClean="0"/>
              <a:t>5</a:t>
            </a:r>
            <a:r>
              <a:rPr lang="fr-FR" sz="1350" dirty="0"/>
              <a:t>  minutes</a:t>
            </a:r>
          </a:p>
          <a:p>
            <a:pPr lvl="1"/>
            <a:r>
              <a:rPr lang="fr-FR" sz="1350" dirty="0"/>
              <a:t>Auto </a:t>
            </a:r>
            <a:r>
              <a:rPr lang="fr-FR" sz="1350" dirty="0" err="1"/>
              <a:t>refresh</a:t>
            </a:r>
            <a:endParaRPr lang="fr-FR" sz="1350" dirty="0"/>
          </a:p>
          <a:p>
            <a:pPr lvl="1"/>
            <a:r>
              <a:rPr lang="fr-FR" sz="1350" dirty="0"/>
              <a:t>Display markers on </a:t>
            </a:r>
            <a:r>
              <a:rPr lang="fr-FR" sz="1350" dirty="0" err="1"/>
              <a:t>map</a:t>
            </a:r>
            <a:endParaRPr lang="fr-FR" sz="1350" dirty="0"/>
          </a:p>
          <a:p>
            <a:pPr lvl="1"/>
            <a:r>
              <a:rPr lang="fr-FR" sz="1350" dirty="0"/>
              <a:t>Go full </a:t>
            </a:r>
            <a:r>
              <a:rPr lang="fr-FR" sz="1350" dirty="0" err="1"/>
              <a:t>screen</a:t>
            </a:r>
            <a:endParaRPr lang="fr-FR" sz="1350" dirty="0"/>
          </a:p>
        </p:txBody>
      </p:sp>
      <p:sp>
        <p:nvSpPr>
          <p:cNvPr id="8" name="ZoneTexte 7"/>
          <p:cNvSpPr txBox="1"/>
          <p:nvPr/>
        </p:nvSpPr>
        <p:spPr>
          <a:xfrm>
            <a:off x="4867724" y="3425407"/>
            <a:ext cx="37139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ROBOTS:</a:t>
            </a:r>
          </a:p>
          <a:p>
            <a:r>
              <a:rPr lang="fr-FR" sz="1350" b="1" dirty="0"/>
              <a:t>	</a:t>
            </a:r>
            <a:r>
              <a:rPr lang="fr-FR" sz="1350" b="1" dirty="0" smtClean="0"/>
              <a:t>                R2D2</a:t>
            </a:r>
            <a:endParaRPr lang="fr-FR" sz="1350" b="1" dirty="0"/>
          </a:p>
          <a:p>
            <a:r>
              <a:rPr lang="fr-FR" sz="1350" b="1" dirty="0"/>
              <a:t>	</a:t>
            </a:r>
            <a:r>
              <a:rPr lang="fr-FR" sz="1350" b="1" dirty="0" smtClean="0"/>
              <a:t>                C3PO</a:t>
            </a:r>
            <a:endParaRPr lang="fr-FR" sz="1350" b="1" dirty="0"/>
          </a:p>
        </p:txBody>
      </p:sp>
      <p:sp>
        <p:nvSpPr>
          <p:cNvPr id="12" name="Triangle isocèle 11"/>
          <p:cNvSpPr/>
          <p:nvPr/>
        </p:nvSpPr>
        <p:spPr>
          <a:xfrm>
            <a:off x="7275842" y="3592593"/>
            <a:ext cx="232743" cy="208852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3" name="Triangle isocèle 12"/>
          <p:cNvSpPr/>
          <p:nvPr/>
        </p:nvSpPr>
        <p:spPr>
          <a:xfrm>
            <a:off x="7275842" y="3859722"/>
            <a:ext cx="236044" cy="174852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/>
        </p:nvSpPr>
        <p:spPr>
          <a:xfrm>
            <a:off x="5010886" y="4386070"/>
            <a:ext cx="135228" cy="11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5" name="Rectangle 14"/>
          <p:cNvSpPr/>
          <p:nvPr/>
        </p:nvSpPr>
        <p:spPr>
          <a:xfrm>
            <a:off x="5010886" y="4608927"/>
            <a:ext cx="135228" cy="11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/>
        </p:nvSpPr>
        <p:spPr>
          <a:xfrm>
            <a:off x="5010886" y="4830090"/>
            <a:ext cx="135228" cy="11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7" name="Rectangle 16"/>
          <p:cNvSpPr/>
          <p:nvPr/>
        </p:nvSpPr>
        <p:spPr>
          <a:xfrm>
            <a:off x="5010886" y="5012208"/>
            <a:ext cx="135228" cy="11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1" name="Triangle isocèle 20"/>
          <p:cNvSpPr/>
          <p:nvPr/>
        </p:nvSpPr>
        <p:spPr>
          <a:xfrm>
            <a:off x="2154189" y="2204519"/>
            <a:ext cx="220437" cy="18145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2" name="Triangle isocèle 21"/>
          <p:cNvSpPr/>
          <p:nvPr/>
        </p:nvSpPr>
        <p:spPr>
          <a:xfrm>
            <a:off x="2236700" y="2611979"/>
            <a:ext cx="236044" cy="223214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24" name="Connecteur droit 23"/>
          <p:cNvCxnSpPr/>
          <p:nvPr/>
        </p:nvCxnSpPr>
        <p:spPr>
          <a:xfrm flipH="1">
            <a:off x="1968283" y="2330273"/>
            <a:ext cx="300185" cy="5393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2287304" y="2802259"/>
            <a:ext cx="87956" cy="52950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isocèle 26"/>
          <p:cNvSpPr/>
          <p:nvPr/>
        </p:nvSpPr>
        <p:spPr>
          <a:xfrm>
            <a:off x="1669425" y="2393056"/>
            <a:ext cx="236044" cy="18535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29" name="Connecteur droit 28"/>
          <p:cNvCxnSpPr/>
          <p:nvPr/>
        </p:nvCxnSpPr>
        <p:spPr>
          <a:xfrm flipH="1">
            <a:off x="1651345" y="2561625"/>
            <a:ext cx="121343" cy="5823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rme libre 30"/>
          <p:cNvSpPr/>
          <p:nvPr/>
        </p:nvSpPr>
        <p:spPr>
          <a:xfrm>
            <a:off x="1477852" y="1929416"/>
            <a:ext cx="482957" cy="511935"/>
          </a:xfrm>
          <a:custGeom>
            <a:avLst/>
            <a:gdLst>
              <a:gd name="connsiteX0" fmla="*/ 0 w 643943"/>
              <a:gd name="connsiteY0" fmla="*/ 0 h 682580"/>
              <a:gd name="connsiteX1" fmla="*/ 643943 w 643943"/>
              <a:gd name="connsiteY1" fmla="*/ 0 h 682580"/>
              <a:gd name="connsiteX2" fmla="*/ 643943 w 643943"/>
              <a:gd name="connsiteY2" fmla="*/ 437882 h 682580"/>
              <a:gd name="connsiteX3" fmla="*/ 412124 w 643943"/>
              <a:gd name="connsiteY3" fmla="*/ 412124 h 682580"/>
              <a:gd name="connsiteX4" fmla="*/ 386366 w 643943"/>
              <a:gd name="connsiteY4" fmla="*/ 682580 h 682580"/>
              <a:gd name="connsiteX5" fmla="*/ 270456 w 643943"/>
              <a:gd name="connsiteY5" fmla="*/ 425003 h 682580"/>
              <a:gd name="connsiteX6" fmla="*/ 38636 w 643943"/>
              <a:gd name="connsiteY6" fmla="*/ 412124 h 682580"/>
              <a:gd name="connsiteX7" fmla="*/ 0 w 643943"/>
              <a:gd name="connsiteY7" fmla="*/ 0 h 68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943" h="682580">
                <a:moveTo>
                  <a:pt x="0" y="0"/>
                </a:moveTo>
                <a:lnTo>
                  <a:pt x="643943" y="0"/>
                </a:lnTo>
                <a:lnTo>
                  <a:pt x="643943" y="437882"/>
                </a:lnTo>
                <a:lnTo>
                  <a:pt x="412124" y="412124"/>
                </a:lnTo>
                <a:lnTo>
                  <a:pt x="386366" y="682580"/>
                </a:lnTo>
                <a:lnTo>
                  <a:pt x="270456" y="425003"/>
                </a:lnTo>
                <a:lnTo>
                  <a:pt x="38636" y="4121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2" name="ZoneTexte 31"/>
          <p:cNvSpPr txBox="1"/>
          <p:nvPr/>
        </p:nvSpPr>
        <p:spPr>
          <a:xfrm>
            <a:off x="1524273" y="1973687"/>
            <a:ext cx="454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Id:1</a:t>
            </a:r>
          </a:p>
        </p:txBody>
      </p:sp>
      <p:sp>
        <p:nvSpPr>
          <p:cNvPr id="3" name="Rectangle 2"/>
          <p:cNvSpPr/>
          <p:nvPr/>
        </p:nvSpPr>
        <p:spPr>
          <a:xfrm>
            <a:off x="4822531" y="2521184"/>
            <a:ext cx="3578717" cy="96633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0" name="Rectangle 29"/>
          <p:cNvSpPr/>
          <p:nvPr/>
        </p:nvSpPr>
        <p:spPr>
          <a:xfrm>
            <a:off x="4822534" y="3491225"/>
            <a:ext cx="3578715" cy="6117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4" name="Forme libre 33"/>
          <p:cNvSpPr/>
          <p:nvPr/>
        </p:nvSpPr>
        <p:spPr>
          <a:xfrm>
            <a:off x="555109" y="3611336"/>
            <a:ext cx="3853606" cy="1850572"/>
          </a:xfrm>
          <a:custGeom>
            <a:avLst/>
            <a:gdLst>
              <a:gd name="connsiteX0" fmla="*/ 5109112 w 5138141"/>
              <a:gd name="connsiteY0" fmla="*/ 2467429 h 2467429"/>
              <a:gd name="connsiteX1" fmla="*/ 5138141 w 5138141"/>
              <a:gd name="connsiteY1" fmla="*/ 14515 h 2467429"/>
              <a:gd name="connsiteX2" fmla="*/ 2772312 w 5138141"/>
              <a:gd name="connsiteY2" fmla="*/ 0 h 2467429"/>
              <a:gd name="connsiteX3" fmla="*/ 2656198 w 5138141"/>
              <a:gd name="connsiteY3" fmla="*/ 0 h 2467429"/>
              <a:gd name="connsiteX4" fmla="*/ 2409455 w 5138141"/>
              <a:gd name="connsiteY4" fmla="*/ 29029 h 2467429"/>
              <a:gd name="connsiteX5" fmla="*/ 2322369 w 5138141"/>
              <a:gd name="connsiteY5" fmla="*/ 58057 h 2467429"/>
              <a:gd name="connsiteX6" fmla="*/ 2220769 w 5138141"/>
              <a:gd name="connsiteY6" fmla="*/ 116115 h 2467429"/>
              <a:gd name="connsiteX7" fmla="*/ 2177226 w 5138141"/>
              <a:gd name="connsiteY7" fmla="*/ 145143 h 2467429"/>
              <a:gd name="connsiteX8" fmla="*/ 2032084 w 5138141"/>
              <a:gd name="connsiteY8" fmla="*/ 188686 h 2467429"/>
              <a:gd name="connsiteX9" fmla="*/ 2003055 w 5138141"/>
              <a:gd name="connsiteY9" fmla="*/ 232229 h 2467429"/>
              <a:gd name="connsiteX10" fmla="*/ 1944998 w 5138141"/>
              <a:gd name="connsiteY10" fmla="*/ 246743 h 2467429"/>
              <a:gd name="connsiteX11" fmla="*/ 1930484 w 5138141"/>
              <a:gd name="connsiteY11" fmla="*/ 319315 h 2467429"/>
              <a:gd name="connsiteX12" fmla="*/ 1886941 w 5138141"/>
              <a:gd name="connsiteY12" fmla="*/ 362857 h 2467429"/>
              <a:gd name="connsiteX13" fmla="*/ 1872426 w 5138141"/>
              <a:gd name="connsiteY13" fmla="*/ 420915 h 2467429"/>
              <a:gd name="connsiteX14" fmla="*/ 1843398 w 5138141"/>
              <a:gd name="connsiteY14" fmla="*/ 508000 h 2467429"/>
              <a:gd name="connsiteX15" fmla="*/ 1828884 w 5138141"/>
              <a:gd name="connsiteY15" fmla="*/ 551543 h 2467429"/>
              <a:gd name="connsiteX16" fmla="*/ 1814369 w 5138141"/>
              <a:gd name="connsiteY16" fmla="*/ 609600 h 2467429"/>
              <a:gd name="connsiteX17" fmla="*/ 1770826 w 5138141"/>
              <a:gd name="connsiteY17" fmla="*/ 653143 h 2467429"/>
              <a:gd name="connsiteX18" fmla="*/ 1741798 w 5138141"/>
              <a:gd name="connsiteY18" fmla="*/ 740229 h 2467429"/>
              <a:gd name="connsiteX19" fmla="*/ 1712769 w 5138141"/>
              <a:gd name="connsiteY19" fmla="*/ 841829 h 2467429"/>
              <a:gd name="connsiteX20" fmla="*/ 1683741 w 5138141"/>
              <a:gd name="connsiteY20" fmla="*/ 899886 h 2467429"/>
              <a:gd name="connsiteX21" fmla="*/ 1582141 w 5138141"/>
              <a:gd name="connsiteY21" fmla="*/ 1045029 h 2467429"/>
              <a:gd name="connsiteX22" fmla="*/ 1567626 w 5138141"/>
              <a:gd name="connsiteY22" fmla="*/ 1088572 h 2467429"/>
              <a:gd name="connsiteX23" fmla="*/ 1538598 w 5138141"/>
              <a:gd name="connsiteY23" fmla="*/ 1132115 h 2467429"/>
              <a:gd name="connsiteX24" fmla="*/ 1466026 w 5138141"/>
              <a:gd name="connsiteY24" fmla="*/ 1233715 h 2467429"/>
              <a:gd name="connsiteX25" fmla="*/ 1407969 w 5138141"/>
              <a:gd name="connsiteY25" fmla="*/ 1291772 h 2467429"/>
              <a:gd name="connsiteX26" fmla="*/ 1233798 w 5138141"/>
              <a:gd name="connsiteY26" fmla="*/ 1436915 h 2467429"/>
              <a:gd name="connsiteX27" fmla="*/ 1146712 w 5138141"/>
              <a:gd name="connsiteY27" fmla="*/ 1465943 h 2467429"/>
              <a:gd name="connsiteX28" fmla="*/ 1103169 w 5138141"/>
              <a:gd name="connsiteY28" fmla="*/ 1480457 h 2467429"/>
              <a:gd name="connsiteX29" fmla="*/ 1001569 w 5138141"/>
              <a:gd name="connsiteY29" fmla="*/ 1524000 h 2467429"/>
              <a:gd name="connsiteX30" fmla="*/ 958026 w 5138141"/>
              <a:gd name="connsiteY30" fmla="*/ 1553029 h 2467429"/>
              <a:gd name="connsiteX31" fmla="*/ 899969 w 5138141"/>
              <a:gd name="connsiteY31" fmla="*/ 1567543 h 2467429"/>
              <a:gd name="connsiteX32" fmla="*/ 856426 w 5138141"/>
              <a:gd name="connsiteY32" fmla="*/ 1582057 h 2467429"/>
              <a:gd name="connsiteX33" fmla="*/ 798369 w 5138141"/>
              <a:gd name="connsiteY33" fmla="*/ 1611086 h 2467429"/>
              <a:gd name="connsiteX34" fmla="*/ 725798 w 5138141"/>
              <a:gd name="connsiteY34" fmla="*/ 1625600 h 2467429"/>
              <a:gd name="connsiteX35" fmla="*/ 638712 w 5138141"/>
              <a:gd name="connsiteY35" fmla="*/ 1654629 h 2467429"/>
              <a:gd name="connsiteX36" fmla="*/ 595169 w 5138141"/>
              <a:gd name="connsiteY36" fmla="*/ 1669143 h 2467429"/>
              <a:gd name="connsiteX37" fmla="*/ 566141 w 5138141"/>
              <a:gd name="connsiteY37" fmla="*/ 1712686 h 2467429"/>
              <a:gd name="connsiteX38" fmla="*/ 508084 w 5138141"/>
              <a:gd name="connsiteY38" fmla="*/ 1756229 h 2467429"/>
              <a:gd name="connsiteX39" fmla="*/ 406484 w 5138141"/>
              <a:gd name="connsiteY39" fmla="*/ 1785257 h 2467429"/>
              <a:gd name="connsiteX40" fmla="*/ 304884 w 5138141"/>
              <a:gd name="connsiteY40" fmla="*/ 1843315 h 2467429"/>
              <a:gd name="connsiteX41" fmla="*/ 174255 w 5138141"/>
              <a:gd name="connsiteY41" fmla="*/ 1872343 h 2467429"/>
              <a:gd name="connsiteX42" fmla="*/ 130712 w 5138141"/>
              <a:gd name="connsiteY42" fmla="*/ 1886857 h 2467429"/>
              <a:gd name="connsiteX43" fmla="*/ 43626 w 5138141"/>
              <a:gd name="connsiteY43" fmla="*/ 1944915 h 2467429"/>
              <a:gd name="connsiteX44" fmla="*/ 84 w 5138141"/>
              <a:gd name="connsiteY44" fmla="*/ 1988457 h 2467429"/>
              <a:gd name="connsiteX45" fmla="*/ 14598 w 5138141"/>
              <a:gd name="connsiteY45" fmla="*/ 2467429 h 2467429"/>
              <a:gd name="connsiteX46" fmla="*/ 5109112 w 5138141"/>
              <a:gd name="connsiteY46" fmla="*/ 2467429 h 246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38141" h="2467429">
                <a:moveTo>
                  <a:pt x="5109112" y="2467429"/>
                </a:moveTo>
                <a:lnTo>
                  <a:pt x="5138141" y="14515"/>
                </a:lnTo>
                <a:lnTo>
                  <a:pt x="2772312" y="0"/>
                </a:lnTo>
                <a:lnTo>
                  <a:pt x="2656198" y="0"/>
                </a:lnTo>
                <a:cubicBezTo>
                  <a:pt x="2573950" y="9676"/>
                  <a:pt x="2491045" y="14839"/>
                  <a:pt x="2409455" y="29029"/>
                </a:cubicBezTo>
                <a:cubicBezTo>
                  <a:pt x="2379309" y="34272"/>
                  <a:pt x="2322369" y="58057"/>
                  <a:pt x="2322369" y="58057"/>
                </a:cubicBezTo>
                <a:cubicBezTo>
                  <a:pt x="2216294" y="128775"/>
                  <a:pt x="2349660" y="42463"/>
                  <a:pt x="2220769" y="116115"/>
                </a:cubicBezTo>
                <a:cubicBezTo>
                  <a:pt x="2205623" y="124770"/>
                  <a:pt x="2193166" y="138058"/>
                  <a:pt x="2177226" y="145143"/>
                </a:cubicBezTo>
                <a:cubicBezTo>
                  <a:pt x="2131788" y="165338"/>
                  <a:pt x="2080338" y="176623"/>
                  <a:pt x="2032084" y="188686"/>
                </a:cubicBezTo>
                <a:cubicBezTo>
                  <a:pt x="2022408" y="203200"/>
                  <a:pt x="2017569" y="222553"/>
                  <a:pt x="2003055" y="232229"/>
                </a:cubicBezTo>
                <a:cubicBezTo>
                  <a:pt x="1986457" y="243294"/>
                  <a:pt x="1957768" y="231419"/>
                  <a:pt x="1944998" y="246743"/>
                </a:cubicBezTo>
                <a:cubicBezTo>
                  <a:pt x="1929205" y="265695"/>
                  <a:pt x="1941517" y="297250"/>
                  <a:pt x="1930484" y="319315"/>
                </a:cubicBezTo>
                <a:cubicBezTo>
                  <a:pt x="1921304" y="337674"/>
                  <a:pt x="1901455" y="348343"/>
                  <a:pt x="1886941" y="362857"/>
                </a:cubicBezTo>
                <a:cubicBezTo>
                  <a:pt x="1882103" y="382210"/>
                  <a:pt x="1878158" y="401808"/>
                  <a:pt x="1872426" y="420915"/>
                </a:cubicBezTo>
                <a:cubicBezTo>
                  <a:pt x="1863634" y="450223"/>
                  <a:pt x="1853074" y="478972"/>
                  <a:pt x="1843398" y="508000"/>
                </a:cubicBezTo>
                <a:cubicBezTo>
                  <a:pt x="1838560" y="522514"/>
                  <a:pt x="1832595" y="536700"/>
                  <a:pt x="1828884" y="551543"/>
                </a:cubicBezTo>
                <a:cubicBezTo>
                  <a:pt x="1824046" y="570895"/>
                  <a:pt x="1824266" y="592280"/>
                  <a:pt x="1814369" y="609600"/>
                </a:cubicBezTo>
                <a:cubicBezTo>
                  <a:pt x="1804185" y="627422"/>
                  <a:pt x="1785340" y="638629"/>
                  <a:pt x="1770826" y="653143"/>
                </a:cubicBezTo>
                <a:cubicBezTo>
                  <a:pt x="1761150" y="682172"/>
                  <a:pt x="1749219" y="710544"/>
                  <a:pt x="1741798" y="740229"/>
                </a:cubicBezTo>
                <a:cubicBezTo>
                  <a:pt x="1734431" y="769698"/>
                  <a:pt x="1725265" y="812672"/>
                  <a:pt x="1712769" y="841829"/>
                </a:cubicBezTo>
                <a:cubicBezTo>
                  <a:pt x="1704246" y="861716"/>
                  <a:pt x="1694873" y="881333"/>
                  <a:pt x="1683741" y="899886"/>
                </a:cubicBezTo>
                <a:cubicBezTo>
                  <a:pt x="1648002" y="959451"/>
                  <a:pt x="1621838" y="992100"/>
                  <a:pt x="1582141" y="1045029"/>
                </a:cubicBezTo>
                <a:cubicBezTo>
                  <a:pt x="1577303" y="1059543"/>
                  <a:pt x="1574468" y="1074888"/>
                  <a:pt x="1567626" y="1088572"/>
                </a:cubicBezTo>
                <a:cubicBezTo>
                  <a:pt x="1559825" y="1104174"/>
                  <a:pt x="1545683" y="1116175"/>
                  <a:pt x="1538598" y="1132115"/>
                </a:cubicBezTo>
                <a:cubicBezTo>
                  <a:pt x="1491479" y="1238132"/>
                  <a:pt x="1545223" y="1207315"/>
                  <a:pt x="1466026" y="1233715"/>
                </a:cubicBezTo>
                <a:cubicBezTo>
                  <a:pt x="1435063" y="1326604"/>
                  <a:pt x="1477637" y="1237586"/>
                  <a:pt x="1407969" y="1291772"/>
                </a:cubicBezTo>
                <a:cubicBezTo>
                  <a:pt x="1347340" y="1338928"/>
                  <a:pt x="1311592" y="1410984"/>
                  <a:pt x="1233798" y="1436915"/>
                </a:cubicBezTo>
                <a:lnTo>
                  <a:pt x="1146712" y="1465943"/>
                </a:lnTo>
                <a:lnTo>
                  <a:pt x="1103169" y="1480457"/>
                </a:lnTo>
                <a:cubicBezTo>
                  <a:pt x="993851" y="1553336"/>
                  <a:pt x="1132785" y="1467764"/>
                  <a:pt x="1001569" y="1524000"/>
                </a:cubicBezTo>
                <a:cubicBezTo>
                  <a:pt x="985535" y="1530872"/>
                  <a:pt x="974060" y="1546157"/>
                  <a:pt x="958026" y="1553029"/>
                </a:cubicBezTo>
                <a:cubicBezTo>
                  <a:pt x="939691" y="1560887"/>
                  <a:pt x="919149" y="1562063"/>
                  <a:pt x="899969" y="1567543"/>
                </a:cubicBezTo>
                <a:cubicBezTo>
                  <a:pt x="885258" y="1571746"/>
                  <a:pt x="870488" y="1576030"/>
                  <a:pt x="856426" y="1582057"/>
                </a:cubicBezTo>
                <a:cubicBezTo>
                  <a:pt x="836539" y="1590580"/>
                  <a:pt x="818895" y="1604244"/>
                  <a:pt x="798369" y="1611086"/>
                </a:cubicBezTo>
                <a:cubicBezTo>
                  <a:pt x="774966" y="1618887"/>
                  <a:pt x="749598" y="1619109"/>
                  <a:pt x="725798" y="1625600"/>
                </a:cubicBezTo>
                <a:cubicBezTo>
                  <a:pt x="696277" y="1633651"/>
                  <a:pt x="667741" y="1644953"/>
                  <a:pt x="638712" y="1654629"/>
                </a:cubicBezTo>
                <a:lnTo>
                  <a:pt x="595169" y="1669143"/>
                </a:lnTo>
                <a:cubicBezTo>
                  <a:pt x="585493" y="1683657"/>
                  <a:pt x="578476" y="1700351"/>
                  <a:pt x="566141" y="1712686"/>
                </a:cubicBezTo>
                <a:cubicBezTo>
                  <a:pt x="549036" y="1729791"/>
                  <a:pt x="529087" y="1744227"/>
                  <a:pt x="508084" y="1756229"/>
                </a:cubicBezTo>
                <a:cubicBezTo>
                  <a:pt x="491890" y="1765483"/>
                  <a:pt x="419051" y="1782115"/>
                  <a:pt x="406484" y="1785257"/>
                </a:cubicBezTo>
                <a:cubicBezTo>
                  <a:pt x="370391" y="1809319"/>
                  <a:pt x="346974" y="1827531"/>
                  <a:pt x="304884" y="1843315"/>
                </a:cubicBezTo>
                <a:cubicBezTo>
                  <a:pt x="275089" y="1854488"/>
                  <a:pt x="201838" y="1865447"/>
                  <a:pt x="174255" y="1872343"/>
                </a:cubicBezTo>
                <a:cubicBezTo>
                  <a:pt x="159412" y="1876054"/>
                  <a:pt x="145226" y="1882019"/>
                  <a:pt x="130712" y="1886857"/>
                </a:cubicBezTo>
                <a:lnTo>
                  <a:pt x="43626" y="1944915"/>
                </a:lnTo>
                <a:cubicBezTo>
                  <a:pt x="-3941" y="1976627"/>
                  <a:pt x="84" y="1956499"/>
                  <a:pt x="84" y="1988457"/>
                </a:cubicBezTo>
                <a:lnTo>
                  <a:pt x="14598" y="2467429"/>
                </a:lnTo>
                <a:lnTo>
                  <a:pt x="5109112" y="246742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3" name="Forme libre 32"/>
          <p:cNvSpPr/>
          <p:nvPr/>
        </p:nvSpPr>
        <p:spPr>
          <a:xfrm>
            <a:off x="3233720" y="1764362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9" name="Forme libre 38"/>
          <p:cNvSpPr/>
          <p:nvPr/>
        </p:nvSpPr>
        <p:spPr>
          <a:xfrm>
            <a:off x="7275841" y="2830811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0" name="Forme libre 39"/>
          <p:cNvSpPr/>
          <p:nvPr/>
        </p:nvSpPr>
        <p:spPr>
          <a:xfrm>
            <a:off x="7275842" y="3124015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1" name="Forme libre 40"/>
          <p:cNvSpPr/>
          <p:nvPr/>
        </p:nvSpPr>
        <p:spPr>
          <a:xfrm>
            <a:off x="7943880" y="3124014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42" name="Connecteur droit 41"/>
          <p:cNvCxnSpPr>
            <a:stCxn id="40" idx="1"/>
            <a:endCxn id="41" idx="1"/>
          </p:cNvCxnSpPr>
          <p:nvPr/>
        </p:nvCxnSpPr>
        <p:spPr>
          <a:xfrm flipV="1">
            <a:off x="7356161" y="3377327"/>
            <a:ext cx="668038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Display of markers in the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newly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designed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« real-time » page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0" y="6632273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5" name="Forme libre 44"/>
          <p:cNvSpPr/>
          <p:nvPr/>
        </p:nvSpPr>
        <p:spPr>
          <a:xfrm>
            <a:off x="856235" y="3759630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6" name="Forme libre 45"/>
          <p:cNvSpPr/>
          <p:nvPr/>
        </p:nvSpPr>
        <p:spPr>
          <a:xfrm>
            <a:off x="1477852" y="3991688"/>
            <a:ext cx="148281" cy="253313"/>
          </a:xfrm>
          <a:custGeom>
            <a:avLst/>
            <a:gdLst>
              <a:gd name="connsiteX0" fmla="*/ 57665 w 197708"/>
              <a:gd name="connsiteY0" fmla="*/ 164757 h 337751"/>
              <a:gd name="connsiteX1" fmla="*/ 107092 w 197708"/>
              <a:gd name="connsiteY1" fmla="*/ 337751 h 337751"/>
              <a:gd name="connsiteX2" fmla="*/ 140043 w 197708"/>
              <a:gd name="connsiteY2" fmla="*/ 172994 h 337751"/>
              <a:gd name="connsiteX3" fmla="*/ 197708 w 197708"/>
              <a:gd name="connsiteY3" fmla="*/ 98854 h 337751"/>
              <a:gd name="connsiteX4" fmla="*/ 164757 w 197708"/>
              <a:gd name="connsiteY4" fmla="*/ 41189 h 337751"/>
              <a:gd name="connsiteX5" fmla="*/ 123568 w 197708"/>
              <a:gd name="connsiteY5" fmla="*/ 0 h 337751"/>
              <a:gd name="connsiteX6" fmla="*/ 41189 w 197708"/>
              <a:gd name="connsiteY6" fmla="*/ 24713 h 337751"/>
              <a:gd name="connsiteX7" fmla="*/ 0 w 197708"/>
              <a:gd name="connsiteY7" fmla="*/ 115330 h 337751"/>
              <a:gd name="connsiteX8" fmla="*/ 57665 w 197708"/>
              <a:gd name="connsiteY8" fmla="*/ 164757 h 33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708" h="337751">
                <a:moveTo>
                  <a:pt x="57665" y="164757"/>
                </a:moveTo>
                <a:lnTo>
                  <a:pt x="107092" y="337751"/>
                </a:lnTo>
                <a:lnTo>
                  <a:pt x="140043" y="172994"/>
                </a:lnTo>
                <a:lnTo>
                  <a:pt x="197708" y="98854"/>
                </a:lnTo>
                <a:lnTo>
                  <a:pt x="164757" y="41189"/>
                </a:lnTo>
                <a:lnTo>
                  <a:pt x="123568" y="0"/>
                </a:lnTo>
                <a:lnTo>
                  <a:pt x="41189" y="24713"/>
                </a:lnTo>
                <a:lnTo>
                  <a:pt x="0" y="115330"/>
                </a:lnTo>
                <a:lnTo>
                  <a:pt x="57665" y="164757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47" name="Connecteur droit 46"/>
          <p:cNvCxnSpPr>
            <a:stCxn id="45" idx="1"/>
            <a:endCxn id="46" idx="1"/>
          </p:cNvCxnSpPr>
          <p:nvPr/>
        </p:nvCxnSpPr>
        <p:spPr>
          <a:xfrm>
            <a:off x="936554" y="4012943"/>
            <a:ext cx="621617" cy="2320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1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423830" y="1296412"/>
            <a:ext cx="8326084" cy="4302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ZoneTexte 78"/>
          <p:cNvSpPr txBox="1"/>
          <p:nvPr/>
        </p:nvSpPr>
        <p:spPr>
          <a:xfrm>
            <a:off x="0" y="140043"/>
            <a:ext cx="932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What</a:t>
            </a:r>
            <a:r>
              <a:rPr lang="fr-FR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is</a:t>
            </a:r>
            <a:r>
              <a:rPr lang="fr-FR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Monitor</a:t>
            </a:r>
            <a:r>
              <a:rPr lang="fr-FR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4400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Robot </a:t>
            </a:r>
            <a:endParaRPr lang="en-US" sz="4400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80" name="Groupe 2"/>
          <p:cNvGrpSpPr/>
          <p:nvPr/>
        </p:nvGrpSpPr>
        <p:grpSpPr>
          <a:xfrm>
            <a:off x="423829" y="1308298"/>
            <a:ext cx="1241575" cy="4302156"/>
            <a:chOff x="469779" y="1343635"/>
            <a:chExt cx="7910823" cy="4302156"/>
          </a:xfrm>
        </p:grpSpPr>
        <p:sp>
          <p:nvSpPr>
            <p:cNvPr id="81" name="Rectangle 3"/>
            <p:cNvSpPr/>
            <p:nvPr/>
          </p:nvSpPr>
          <p:spPr>
            <a:xfrm>
              <a:off x="469785" y="1343635"/>
              <a:ext cx="7910817" cy="4302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4"/>
            <p:cNvSpPr/>
            <p:nvPr/>
          </p:nvSpPr>
          <p:spPr>
            <a:xfrm>
              <a:off x="469783" y="1343635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What</a:t>
              </a:r>
              <a:endParaRPr lang="en-US" b="1" dirty="0"/>
            </a:p>
          </p:txBody>
        </p:sp>
        <p:sp>
          <p:nvSpPr>
            <p:cNvPr id="83" name="Rectangle 5"/>
            <p:cNvSpPr/>
            <p:nvPr/>
          </p:nvSpPr>
          <p:spPr>
            <a:xfrm>
              <a:off x="469781" y="3481430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When</a:t>
              </a:r>
              <a:endParaRPr lang="en-US" b="1" dirty="0"/>
            </a:p>
          </p:txBody>
        </p:sp>
        <p:sp>
          <p:nvSpPr>
            <p:cNvPr id="84" name="Rectangle 7"/>
            <p:cNvSpPr/>
            <p:nvPr/>
          </p:nvSpPr>
          <p:spPr>
            <a:xfrm>
              <a:off x="469779" y="2425814"/>
              <a:ext cx="7910819" cy="10570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Who</a:t>
              </a:r>
              <a:endParaRPr lang="en-US" b="1" dirty="0"/>
            </a:p>
          </p:txBody>
        </p:sp>
      </p:grpSp>
      <p:grpSp>
        <p:nvGrpSpPr>
          <p:cNvPr id="85" name="Groupe 16"/>
          <p:cNvGrpSpPr/>
          <p:nvPr/>
        </p:nvGrpSpPr>
        <p:grpSpPr>
          <a:xfrm>
            <a:off x="1665403" y="1308298"/>
            <a:ext cx="2361504" cy="4302156"/>
            <a:chOff x="469779" y="1343635"/>
            <a:chExt cx="7910823" cy="4302156"/>
          </a:xfrm>
        </p:grpSpPr>
        <p:sp>
          <p:nvSpPr>
            <p:cNvPr id="86" name="Rectangle 20"/>
            <p:cNvSpPr/>
            <p:nvPr/>
          </p:nvSpPr>
          <p:spPr>
            <a:xfrm>
              <a:off x="469782" y="1343635"/>
              <a:ext cx="7910820" cy="4302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21"/>
            <p:cNvSpPr/>
            <p:nvPr/>
          </p:nvSpPr>
          <p:spPr>
            <a:xfrm>
              <a:off x="469783" y="1343635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SWARMON project</a:t>
              </a:r>
              <a:endParaRPr lang="en-US" dirty="0"/>
            </a:p>
          </p:txBody>
        </p:sp>
        <p:sp>
          <p:nvSpPr>
            <p:cNvPr id="88" name="Rectangle 22"/>
            <p:cNvSpPr/>
            <p:nvPr/>
          </p:nvSpPr>
          <p:spPr>
            <a:xfrm>
              <a:off x="469781" y="3481430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 year</a:t>
              </a:r>
              <a:endParaRPr lang="en-US" dirty="0"/>
            </a:p>
          </p:txBody>
        </p:sp>
        <p:sp>
          <p:nvSpPr>
            <p:cNvPr id="89" name="Rectangle 23"/>
            <p:cNvSpPr/>
            <p:nvPr/>
          </p:nvSpPr>
          <p:spPr>
            <a:xfrm>
              <a:off x="469779" y="2425814"/>
              <a:ext cx="7910819" cy="10570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5 </a:t>
              </a:r>
              <a:r>
                <a:rPr lang="en-US" dirty="0" smtClean="0"/>
                <a:t>students</a:t>
              </a:r>
            </a:p>
            <a:p>
              <a:pPr algn="ctr"/>
              <a:r>
                <a:rPr lang="en-US" dirty="0" smtClean="0"/>
                <a:t>(Benoit and 4 others)</a:t>
              </a:r>
              <a:endParaRPr lang="en-US" dirty="0"/>
            </a:p>
          </p:txBody>
        </p:sp>
      </p:grpSp>
      <p:grpSp>
        <p:nvGrpSpPr>
          <p:cNvPr id="90" name="Groupe 29"/>
          <p:cNvGrpSpPr/>
          <p:nvPr/>
        </p:nvGrpSpPr>
        <p:grpSpPr>
          <a:xfrm>
            <a:off x="4026906" y="1308298"/>
            <a:ext cx="2361504" cy="4302156"/>
            <a:chOff x="469779" y="1343635"/>
            <a:chExt cx="7910823" cy="4302156"/>
          </a:xfrm>
        </p:grpSpPr>
        <p:sp>
          <p:nvSpPr>
            <p:cNvPr id="91" name="Rectangle 30"/>
            <p:cNvSpPr/>
            <p:nvPr/>
          </p:nvSpPr>
          <p:spPr>
            <a:xfrm>
              <a:off x="469782" y="1343635"/>
              <a:ext cx="7910820" cy="4302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31"/>
            <p:cNvSpPr/>
            <p:nvPr/>
          </p:nvSpPr>
          <p:spPr>
            <a:xfrm>
              <a:off x="469783" y="1343635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SWARMON internship</a:t>
              </a:r>
              <a:endParaRPr lang="en-US" dirty="0"/>
            </a:p>
          </p:txBody>
        </p:sp>
        <p:sp>
          <p:nvSpPr>
            <p:cNvPr id="93" name="Rectangle 32"/>
            <p:cNvSpPr/>
            <p:nvPr/>
          </p:nvSpPr>
          <p:spPr>
            <a:xfrm>
              <a:off x="469781" y="3481430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 months</a:t>
              </a:r>
              <a:endParaRPr lang="en-US" dirty="0"/>
            </a:p>
          </p:txBody>
        </p:sp>
        <p:sp>
          <p:nvSpPr>
            <p:cNvPr id="94" name="Rectangle 33"/>
            <p:cNvSpPr/>
            <p:nvPr/>
          </p:nvSpPr>
          <p:spPr>
            <a:xfrm>
              <a:off x="469779" y="2425814"/>
              <a:ext cx="7910819" cy="10570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 students </a:t>
              </a:r>
            </a:p>
            <a:p>
              <a:pPr algn="ctr"/>
              <a:r>
                <a:rPr lang="en-US" dirty="0" smtClean="0"/>
                <a:t>(Benoit and Bastien)</a:t>
              </a:r>
              <a:endParaRPr lang="en-US" dirty="0"/>
            </a:p>
          </p:txBody>
        </p:sp>
      </p:grpSp>
      <p:grpSp>
        <p:nvGrpSpPr>
          <p:cNvPr id="95" name="Groupe 58"/>
          <p:cNvGrpSpPr/>
          <p:nvPr/>
        </p:nvGrpSpPr>
        <p:grpSpPr>
          <a:xfrm>
            <a:off x="6388409" y="1308298"/>
            <a:ext cx="2361504" cy="4302156"/>
            <a:chOff x="469779" y="1343635"/>
            <a:chExt cx="7910823" cy="4302156"/>
          </a:xfrm>
        </p:grpSpPr>
        <p:sp>
          <p:nvSpPr>
            <p:cNvPr id="96" name="Rectangle 59"/>
            <p:cNvSpPr/>
            <p:nvPr/>
          </p:nvSpPr>
          <p:spPr>
            <a:xfrm>
              <a:off x="469782" y="1343635"/>
              <a:ext cx="7910820" cy="4302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0"/>
            <p:cNvSpPr/>
            <p:nvPr/>
          </p:nvSpPr>
          <p:spPr>
            <a:xfrm>
              <a:off x="469783" y="1343635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MYR</a:t>
              </a:r>
              <a:endParaRPr lang="en-US" dirty="0"/>
            </a:p>
          </p:txBody>
        </p:sp>
        <p:sp>
          <p:nvSpPr>
            <p:cNvPr id="98" name="Rectangle 61"/>
            <p:cNvSpPr/>
            <p:nvPr/>
          </p:nvSpPr>
          <p:spPr>
            <a:xfrm>
              <a:off x="469781" y="3481430"/>
              <a:ext cx="7910819" cy="10821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 weeks</a:t>
              </a:r>
              <a:endParaRPr lang="en-US" dirty="0"/>
            </a:p>
          </p:txBody>
        </p:sp>
        <p:sp>
          <p:nvSpPr>
            <p:cNvPr id="99" name="Rectangle 62"/>
            <p:cNvSpPr/>
            <p:nvPr/>
          </p:nvSpPr>
          <p:spPr>
            <a:xfrm>
              <a:off x="469779" y="2425814"/>
              <a:ext cx="7910819" cy="10570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 students </a:t>
              </a:r>
            </a:p>
            <a:p>
              <a:pPr algn="ctr"/>
              <a:r>
                <a:rPr lang="en-US" dirty="0"/>
                <a:t>(Benoit and </a:t>
              </a:r>
              <a:r>
                <a:rPr lang="en-US" dirty="0" smtClean="0"/>
                <a:t>Bastien)</a:t>
              </a:r>
              <a:endParaRPr lang="en-US" dirty="0"/>
            </a:p>
          </p:txBody>
        </p:sp>
      </p:grpSp>
      <p:sp>
        <p:nvSpPr>
          <p:cNvPr id="100" name="Rectangle 68"/>
          <p:cNvSpPr/>
          <p:nvPr/>
        </p:nvSpPr>
        <p:spPr>
          <a:xfrm>
            <a:off x="423830" y="4528273"/>
            <a:ext cx="1241574" cy="17053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</a:t>
            </a:r>
            <a:endParaRPr lang="en-US" b="1" dirty="0"/>
          </a:p>
        </p:txBody>
      </p:sp>
      <p:sp>
        <p:nvSpPr>
          <p:cNvPr id="101" name="Rectangle 69"/>
          <p:cNvSpPr/>
          <p:nvPr/>
        </p:nvSpPr>
        <p:spPr>
          <a:xfrm>
            <a:off x="1665404" y="4528272"/>
            <a:ext cx="2361502" cy="17053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Tracker</a:t>
            </a:r>
            <a:endParaRPr lang="en-US" dirty="0"/>
          </a:p>
        </p:txBody>
      </p:sp>
      <p:sp>
        <p:nvSpPr>
          <p:cNvPr id="102" name="Rectangle 70"/>
          <p:cNvSpPr/>
          <p:nvPr/>
        </p:nvSpPr>
        <p:spPr>
          <a:xfrm>
            <a:off x="4026908" y="4516385"/>
            <a:ext cx="2361502" cy="1717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103" name="Rectangle 71"/>
          <p:cNvSpPr/>
          <p:nvPr/>
        </p:nvSpPr>
        <p:spPr>
          <a:xfrm>
            <a:off x="6388408" y="4516386"/>
            <a:ext cx="2361502" cy="171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 time + Generator</a:t>
            </a:r>
            <a:endParaRPr lang="en-US" dirty="0"/>
          </a:p>
        </p:txBody>
      </p:sp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4722" y="4602082"/>
            <a:ext cx="2108887" cy="153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2518" y="4668468"/>
            <a:ext cx="2283328" cy="1503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</a:t>
            </a:r>
            <a:endParaRPr lang="en-US" sz="1050" i="1" dirty="0">
              <a:solidFill>
                <a:srgbClr val="808080"/>
              </a:solidFill>
              <a:latin typeface="Lucida Bright" panose="02040602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and the Layout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2667000" y="8763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9" name="Image 17" descr="home_SWARMO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686187"/>
            <a:ext cx="4396744" cy="3545670"/>
          </a:xfrm>
          <a:prstGeom prst="rect">
            <a:avLst/>
          </a:prstGeom>
          <a:noFill/>
        </p:spPr>
      </p:pic>
      <p:pic>
        <p:nvPicPr>
          <p:cNvPr id="10" name="Image 5" descr="home_MYR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5906" y="1502268"/>
            <a:ext cx="4290648" cy="4496430"/>
          </a:xfrm>
          <a:prstGeom prst="rect">
            <a:avLst/>
          </a:prstGeom>
          <a:noFill/>
        </p:spPr>
      </p:pic>
      <p:cxnSp>
        <p:nvCxnSpPr>
          <p:cNvPr id="11" name="Connecteur droit 10"/>
          <p:cNvCxnSpPr/>
          <p:nvPr/>
        </p:nvCxnSpPr>
        <p:spPr>
          <a:xfrm rot="16200000" flipH="1">
            <a:off x="1426128" y="3288486"/>
            <a:ext cx="6400800" cy="5872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2" name="Groupe 11"/>
          <p:cNvGrpSpPr/>
          <p:nvPr/>
        </p:nvGrpSpPr>
        <p:grpSpPr>
          <a:xfrm>
            <a:off x="1209177" y="234892"/>
            <a:ext cx="1040789" cy="369332"/>
            <a:chOff x="1058175" y="327171"/>
            <a:chExt cx="1040789" cy="369332"/>
          </a:xfrm>
        </p:grpSpPr>
        <p:sp>
          <p:nvSpPr>
            <p:cNvPr id="13" name="ZoneTexte 12"/>
            <p:cNvSpPr txBox="1"/>
            <p:nvPr/>
          </p:nvSpPr>
          <p:spPr>
            <a:xfrm>
              <a:off x="1409352" y="32717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CSS 2</a:t>
              </a:r>
            </a:p>
          </p:txBody>
        </p:sp>
        <p:sp>
          <p:nvSpPr>
            <p:cNvPr id="14" name="Moins 13"/>
            <p:cNvSpPr/>
            <p:nvPr/>
          </p:nvSpPr>
          <p:spPr>
            <a:xfrm>
              <a:off x="1058175" y="367361"/>
              <a:ext cx="274079" cy="274079"/>
            </a:xfrm>
            <a:prstGeom prst="mathMinus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210576" y="605915"/>
            <a:ext cx="1197065" cy="369332"/>
            <a:chOff x="1084741" y="740139"/>
            <a:chExt cx="1197065" cy="369332"/>
          </a:xfrm>
        </p:grpSpPr>
        <p:sp>
          <p:nvSpPr>
            <p:cNvPr id="16" name="Rectangle 15"/>
            <p:cNvSpPr/>
            <p:nvPr/>
          </p:nvSpPr>
          <p:spPr>
            <a:xfrm>
              <a:off x="1396768" y="740139"/>
              <a:ext cx="8850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Html 3</a:t>
              </a:r>
            </a:p>
          </p:txBody>
        </p:sp>
        <p:sp>
          <p:nvSpPr>
            <p:cNvPr id="17" name="Moins 16"/>
            <p:cNvSpPr/>
            <p:nvPr/>
          </p:nvSpPr>
          <p:spPr>
            <a:xfrm>
              <a:off x="1084741" y="754653"/>
              <a:ext cx="274079" cy="274079"/>
            </a:xfrm>
            <a:prstGeom prst="mathMinus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1177020" y="954140"/>
            <a:ext cx="1621242" cy="369332"/>
            <a:chOff x="1026018" y="1046419"/>
            <a:chExt cx="1621242" cy="369332"/>
          </a:xfrm>
        </p:grpSpPr>
        <p:sp>
          <p:nvSpPr>
            <p:cNvPr id="19" name="Rectangle 18"/>
            <p:cNvSpPr/>
            <p:nvPr/>
          </p:nvSpPr>
          <p:spPr>
            <a:xfrm>
              <a:off x="1312343" y="1046419"/>
              <a:ext cx="13349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Static layout</a:t>
              </a:r>
              <a:endParaRPr lang="en-US" dirty="0"/>
            </a:p>
          </p:txBody>
        </p:sp>
        <p:sp>
          <p:nvSpPr>
            <p:cNvPr id="20" name="Moins 19"/>
            <p:cNvSpPr/>
            <p:nvPr/>
          </p:nvSpPr>
          <p:spPr>
            <a:xfrm>
              <a:off x="1026018" y="1073435"/>
              <a:ext cx="274079" cy="274079"/>
            </a:xfrm>
            <a:prstGeom prst="mathMinus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5915754" y="328570"/>
            <a:ext cx="1036010" cy="369332"/>
            <a:chOff x="5915754" y="328570"/>
            <a:chExt cx="1036010" cy="369332"/>
          </a:xfrm>
        </p:grpSpPr>
        <p:sp>
          <p:nvSpPr>
            <p:cNvPr id="22" name="ZoneTexte 21"/>
            <p:cNvSpPr txBox="1"/>
            <p:nvPr/>
          </p:nvSpPr>
          <p:spPr>
            <a:xfrm>
              <a:off x="6209253" y="328570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CSS 3</a:t>
              </a:r>
            </a:p>
          </p:txBody>
        </p:sp>
        <p:sp>
          <p:nvSpPr>
            <p:cNvPr id="23" name="Plus 22"/>
            <p:cNvSpPr/>
            <p:nvPr/>
          </p:nvSpPr>
          <p:spPr>
            <a:xfrm>
              <a:off x="5915754" y="366234"/>
              <a:ext cx="281301" cy="281301"/>
            </a:xfrm>
            <a:prstGeom prst="mathPlus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5907365" y="668914"/>
            <a:ext cx="1168404" cy="369332"/>
            <a:chOff x="5907365" y="668914"/>
            <a:chExt cx="1168404" cy="369332"/>
          </a:xfrm>
        </p:grpSpPr>
        <p:sp>
          <p:nvSpPr>
            <p:cNvPr id="25" name="Rectangle 24"/>
            <p:cNvSpPr/>
            <p:nvPr/>
          </p:nvSpPr>
          <p:spPr>
            <a:xfrm>
              <a:off x="6262726" y="668914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Html 4</a:t>
              </a:r>
              <a:endParaRPr lang="en-US" dirty="0"/>
            </a:p>
          </p:txBody>
        </p:sp>
        <p:sp>
          <p:nvSpPr>
            <p:cNvPr id="26" name="Plus 25"/>
            <p:cNvSpPr/>
            <p:nvPr/>
          </p:nvSpPr>
          <p:spPr>
            <a:xfrm>
              <a:off x="5907365" y="710183"/>
              <a:ext cx="281301" cy="281301"/>
            </a:xfrm>
            <a:prstGeom prst="mathPlus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5932532" y="987696"/>
            <a:ext cx="2410972" cy="369332"/>
            <a:chOff x="5932532" y="987696"/>
            <a:chExt cx="2410972" cy="369332"/>
          </a:xfrm>
        </p:grpSpPr>
        <p:sp>
          <p:nvSpPr>
            <p:cNvPr id="28" name="Rectangle 27"/>
            <p:cNvSpPr/>
            <p:nvPr/>
          </p:nvSpPr>
          <p:spPr>
            <a:xfrm>
              <a:off x="6270116" y="987696"/>
              <a:ext cx="207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Customizable layout</a:t>
              </a:r>
              <a:endParaRPr lang="en-US" dirty="0"/>
            </a:p>
          </p:txBody>
        </p:sp>
        <p:sp>
          <p:nvSpPr>
            <p:cNvPr id="29" name="Plus 28"/>
            <p:cNvSpPr/>
            <p:nvPr/>
          </p:nvSpPr>
          <p:spPr>
            <a:xfrm>
              <a:off x="5932532" y="1037354"/>
              <a:ext cx="281301" cy="281301"/>
            </a:xfrm>
            <a:prstGeom prst="mathPlus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data base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70100" y="9652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098" name="Flèche droite 6"/>
          <p:cNvSpPr>
            <a:spLocks noChangeArrowheads="1"/>
          </p:cNvSpPr>
          <p:nvPr/>
        </p:nvSpPr>
        <p:spPr bwMode="auto">
          <a:xfrm>
            <a:off x="6913777" y="799371"/>
            <a:ext cx="706438" cy="215900"/>
          </a:xfrm>
          <a:prstGeom prst="rightArrow">
            <a:avLst>
              <a:gd name="adj1" fmla="val 50000"/>
              <a:gd name="adj2" fmla="val 49929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9" name="Flèche droite 8"/>
          <p:cNvSpPr>
            <a:spLocks noChangeArrowheads="1"/>
          </p:cNvSpPr>
          <p:nvPr/>
        </p:nvSpPr>
        <p:spPr bwMode="auto">
          <a:xfrm>
            <a:off x="6918540" y="1253396"/>
            <a:ext cx="708025" cy="215900"/>
          </a:xfrm>
          <a:prstGeom prst="rightArrow">
            <a:avLst>
              <a:gd name="adj1" fmla="val 50000"/>
              <a:gd name="adj2" fmla="val 50041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Flèche droite 9"/>
          <p:cNvSpPr>
            <a:spLocks noChangeArrowheads="1"/>
          </p:cNvSpPr>
          <p:nvPr/>
        </p:nvSpPr>
        <p:spPr bwMode="auto">
          <a:xfrm>
            <a:off x="6918540" y="327883"/>
            <a:ext cx="708025" cy="215900"/>
          </a:xfrm>
          <a:prstGeom prst="rightArrow">
            <a:avLst>
              <a:gd name="adj1" fmla="val 50000"/>
              <a:gd name="adj2" fmla="val 50041"/>
            </a:avLst>
          </a:prstGeom>
          <a:solidFill>
            <a:srgbClr val="FFFFFF"/>
          </a:solidFill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1" name="ZoneTexte 13"/>
          <p:cNvSpPr txBox="1">
            <a:spLocks noChangeArrowheads="1"/>
          </p:cNvSpPr>
          <p:nvPr/>
        </p:nvSpPr>
        <p:spPr bwMode="auto">
          <a:xfrm>
            <a:off x="5008777" y="262796"/>
            <a:ext cx="19002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7030A0"/>
                </a:solidFill>
                <a:effectLst/>
                <a:latin typeface="Calibri" pitchFamily="34" charset="0"/>
                <a:cs typeface="Arial" pitchFamily="34" charset="0"/>
              </a:rPr>
              <a:t>Has many through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2" name="ZoneTexte 46"/>
          <p:cNvSpPr txBox="1">
            <a:spLocks noChangeArrowheads="1"/>
          </p:cNvSpPr>
          <p:nvPr/>
        </p:nvSpPr>
        <p:spPr bwMode="auto">
          <a:xfrm>
            <a:off x="5310402" y="713646"/>
            <a:ext cx="1098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cs typeface="Arial" pitchFamily="34" charset="0"/>
              </a:rPr>
              <a:t>Has many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3" name="ZoneTexte 47"/>
          <p:cNvSpPr txBox="1">
            <a:spLocks noChangeArrowheads="1"/>
          </p:cNvSpPr>
          <p:nvPr/>
        </p:nvSpPr>
        <p:spPr bwMode="auto">
          <a:xfrm>
            <a:off x="5310402" y="1177196"/>
            <a:ext cx="11699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cs typeface="Arial" pitchFamily="34" charset="0"/>
              </a:rPr>
              <a:t>Belongs to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4" name="Flèche droite 48"/>
          <p:cNvSpPr>
            <a:spLocks noChangeArrowheads="1"/>
          </p:cNvSpPr>
          <p:nvPr/>
        </p:nvSpPr>
        <p:spPr bwMode="auto">
          <a:xfrm>
            <a:off x="2551327" y="1158146"/>
            <a:ext cx="503238" cy="215900"/>
          </a:xfrm>
          <a:prstGeom prst="rightArrow">
            <a:avLst>
              <a:gd name="adj1" fmla="val 50000"/>
              <a:gd name="adj2" fmla="val 49974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5" name="Flèche droite 49"/>
          <p:cNvSpPr>
            <a:spLocks noChangeArrowheads="1"/>
          </p:cNvSpPr>
          <p:nvPr/>
        </p:nvSpPr>
        <p:spPr bwMode="auto">
          <a:xfrm rot="16200000">
            <a:off x="3407783" y="1822515"/>
            <a:ext cx="531813" cy="215900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" name="Flèche droite 50"/>
          <p:cNvSpPr>
            <a:spLocks noChangeArrowheads="1"/>
          </p:cNvSpPr>
          <p:nvPr/>
        </p:nvSpPr>
        <p:spPr bwMode="auto">
          <a:xfrm rot="10800000">
            <a:off x="2551327" y="3171096"/>
            <a:ext cx="503238" cy="215900"/>
          </a:xfrm>
          <a:prstGeom prst="rightArrow">
            <a:avLst>
              <a:gd name="adj1" fmla="val 50000"/>
              <a:gd name="adj2" fmla="val 49974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7" name="Flèche droite 51"/>
          <p:cNvSpPr>
            <a:spLocks noChangeArrowheads="1"/>
          </p:cNvSpPr>
          <p:nvPr/>
        </p:nvSpPr>
        <p:spPr bwMode="auto">
          <a:xfrm rot="16200000">
            <a:off x="1738527" y="4377596"/>
            <a:ext cx="546100" cy="215900"/>
          </a:xfrm>
          <a:prstGeom prst="rightArrow">
            <a:avLst>
              <a:gd name="adj1" fmla="val 50000"/>
              <a:gd name="adj2" fmla="val 49886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8" name="Flèche droite 52"/>
          <p:cNvSpPr>
            <a:spLocks noChangeArrowheads="1"/>
          </p:cNvSpPr>
          <p:nvPr/>
        </p:nvSpPr>
        <p:spPr bwMode="auto">
          <a:xfrm rot="5400000">
            <a:off x="3125208" y="4438715"/>
            <a:ext cx="401637" cy="215900"/>
          </a:xfrm>
          <a:prstGeom prst="rightArrow">
            <a:avLst>
              <a:gd name="adj1" fmla="val 50000"/>
              <a:gd name="adj2" fmla="val 50116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9" name="Flèche droite 53"/>
          <p:cNvSpPr>
            <a:spLocks noChangeArrowheads="1"/>
          </p:cNvSpPr>
          <p:nvPr/>
        </p:nvSpPr>
        <p:spPr bwMode="auto">
          <a:xfrm rot="5400000">
            <a:off x="6504996" y="4440302"/>
            <a:ext cx="306388" cy="215900"/>
          </a:xfrm>
          <a:prstGeom prst="rightArrow">
            <a:avLst>
              <a:gd name="adj1" fmla="val 50000"/>
              <a:gd name="adj2" fmla="val 49847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0" name="Flèche droite 54"/>
          <p:cNvSpPr>
            <a:spLocks noChangeArrowheads="1"/>
          </p:cNvSpPr>
          <p:nvPr/>
        </p:nvSpPr>
        <p:spPr bwMode="auto">
          <a:xfrm>
            <a:off x="4794465" y="5660296"/>
            <a:ext cx="1373187" cy="215900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1" name="Flèche droite 55"/>
          <p:cNvSpPr>
            <a:spLocks noChangeArrowheads="1"/>
          </p:cNvSpPr>
          <p:nvPr/>
        </p:nvSpPr>
        <p:spPr bwMode="auto">
          <a:xfrm rot="16200000">
            <a:off x="6992358" y="4440302"/>
            <a:ext cx="306388" cy="215900"/>
          </a:xfrm>
          <a:prstGeom prst="rightArrow">
            <a:avLst>
              <a:gd name="adj1" fmla="val 50000"/>
              <a:gd name="adj2" fmla="val 4984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2" name="Flèche droite 56"/>
          <p:cNvSpPr>
            <a:spLocks noChangeArrowheads="1"/>
          </p:cNvSpPr>
          <p:nvPr/>
        </p:nvSpPr>
        <p:spPr bwMode="auto">
          <a:xfrm rot="16200000">
            <a:off x="3473665" y="4437921"/>
            <a:ext cx="400050" cy="215900"/>
          </a:xfrm>
          <a:prstGeom prst="rightArrow">
            <a:avLst>
              <a:gd name="adj1" fmla="val 50000"/>
              <a:gd name="adj2" fmla="val 49918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3" name="Flèche droite 57"/>
          <p:cNvSpPr>
            <a:spLocks noChangeArrowheads="1"/>
          </p:cNvSpPr>
          <p:nvPr/>
        </p:nvSpPr>
        <p:spPr bwMode="auto">
          <a:xfrm rot="5400000">
            <a:off x="1305140" y="4377596"/>
            <a:ext cx="546100" cy="215900"/>
          </a:xfrm>
          <a:prstGeom prst="rightArrow">
            <a:avLst>
              <a:gd name="adj1" fmla="val 50000"/>
              <a:gd name="adj2" fmla="val 49886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4" name="Flèche droite 58"/>
          <p:cNvSpPr>
            <a:spLocks noChangeArrowheads="1"/>
          </p:cNvSpPr>
          <p:nvPr/>
        </p:nvSpPr>
        <p:spPr bwMode="auto">
          <a:xfrm rot="5400000">
            <a:off x="3114095" y="1822515"/>
            <a:ext cx="531813" cy="215900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5" name="Flèche droite 59"/>
          <p:cNvSpPr>
            <a:spLocks noChangeArrowheads="1"/>
          </p:cNvSpPr>
          <p:nvPr/>
        </p:nvSpPr>
        <p:spPr bwMode="auto">
          <a:xfrm rot="10800000">
            <a:off x="2551327" y="734283"/>
            <a:ext cx="503238" cy="215900"/>
          </a:xfrm>
          <a:prstGeom prst="rightArrow">
            <a:avLst>
              <a:gd name="adj1" fmla="val 50000"/>
              <a:gd name="adj2" fmla="val 49974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6" name="Flèche droite 61"/>
          <p:cNvSpPr>
            <a:spLocks noChangeArrowheads="1"/>
          </p:cNvSpPr>
          <p:nvPr/>
        </p:nvSpPr>
        <p:spPr bwMode="auto">
          <a:xfrm rot="10800000">
            <a:off x="4794465" y="5255483"/>
            <a:ext cx="1373187" cy="215900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7" name="Flèche droite 62"/>
          <p:cNvSpPr>
            <a:spLocks noChangeArrowheads="1"/>
          </p:cNvSpPr>
          <p:nvPr/>
        </p:nvSpPr>
        <p:spPr bwMode="auto">
          <a:xfrm>
            <a:off x="2551327" y="3515583"/>
            <a:ext cx="503238" cy="215900"/>
          </a:xfrm>
          <a:prstGeom prst="rightArrow">
            <a:avLst>
              <a:gd name="adj1" fmla="val 50000"/>
              <a:gd name="adj2" fmla="val 49974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8" name="Flèche droite 64"/>
          <p:cNvSpPr>
            <a:spLocks noChangeArrowheads="1"/>
          </p:cNvSpPr>
          <p:nvPr/>
        </p:nvSpPr>
        <p:spPr bwMode="auto">
          <a:xfrm rot="16200000">
            <a:off x="2874383" y="3100452"/>
            <a:ext cx="3074988" cy="215900"/>
          </a:xfrm>
          <a:prstGeom prst="rightArrow">
            <a:avLst>
              <a:gd name="adj1" fmla="val 50000"/>
              <a:gd name="adj2" fmla="val 49981"/>
            </a:avLst>
          </a:prstGeom>
          <a:solidFill>
            <a:srgbClr val="FFFFFF"/>
          </a:solidFill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9" name="Flèche droite 65"/>
          <p:cNvSpPr>
            <a:spLocks noChangeArrowheads="1"/>
          </p:cNvSpPr>
          <p:nvPr/>
        </p:nvSpPr>
        <p:spPr bwMode="auto">
          <a:xfrm rot="5400000">
            <a:off x="3086314" y="3112359"/>
            <a:ext cx="3076575" cy="215900"/>
          </a:xfrm>
          <a:prstGeom prst="rightArrow">
            <a:avLst>
              <a:gd name="adj1" fmla="val 50000"/>
              <a:gd name="adj2" fmla="val 50007"/>
            </a:avLst>
          </a:prstGeom>
          <a:solidFill>
            <a:srgbClr val="FFFFFF"/>
          </a:solidFill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e 2"/>
          <p:cNvGrpSpPr>
            <a:grpSpLocks/>
          </p:cNvGrpSpPr>
          <p:nvPr/>
        </p:nvGrpSpPr>
        <p:grpSpPr bwMode="auto">
          <a:xfrm>
            <a:off x="1111465" y="153258"/>
            <a:ext cx="1439862" cy="1978027"/>
            <a:chOff x="0" y="0"/>
            <a:chExt cx="14401" cy="19783"/>
          </a:xfrm>
        </p:grpSpPr>
        <p:sp>
          <p:nvSpPr>
            <p:cNvPr id="228" name="Rectangle 228"/>
            <p:cNvSpPr>
              <a:spLocks noChangeArrowheads="1"/>
            </p:cNvSpPr>
            <p:nvPr/>
          </p:nvSpPr>
          <p:spPr bwMode="auto">
            <a:xfrm>
              <a:off x="0" y="0"/>
              <a:ext cx="14401" cy="1978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Marker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Connecteur droit 229"/>
            <p:cNvSpPr>
              <a:spLocks noChangeShapeType="1"/>
            </p:cNvSpPr>
            <p:nvPr/>
          </p:nvSpPr>
          <p:spPr bwMode="auto">
            <a:xfrm>
              <a:off x="0" y="2938"/>
              <a:ext cx="1440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ZoneTexte 38"/>
            <p:cNvSpPr txBox="1">
              <a:spLocks noChangeArrowheads="1"/>
            </p:cNvSpPr>
            <p:nvPr/>
          </p:nvSpPr>
          <p:spPr bwMode="auto">
            <a:xfrm>
              <a:off x="2096" y="3520"/>
              <a:ext cx="10216" cy="16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Id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kern="0" cap="none" normalizeH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Mission_id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Name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Description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Latitude</a:t>
              </a:r>
              <a:endParaRPr kumimoji="0" lang="en-US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kern="0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Longitude</a:t>
              </a:r>
              <a:endParaRPr kumimoji="0" lang="fr-FR" sz="1200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kern="0" cap="none" normalizeH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Datetime</a:t>
              </a:r>
              <a:endParaRPr kumimoji="0" lang="fr-FR" b="0" i="0" u="none" strike="noStrike" kern="0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3" name="Groupe 4"/>
          <p:cNvGrpSpPr>
            <a:grpSpLocks/>
          </p:cNvGrpSpPr>
          <p:nvPr/>
        </p:nvGrpSpPr>
        <p:grpSpPr bwMode="auto">
          <a:xfrm>
            <a:off x="3062502" y="153258"/>
            <a:ext cx="1701918" cy="1531088"/>
            <a:chOff x="19510" y="0"/>
            <a:chExt cx="14402" cy="15310"/>
          </a:xfrm>
        </p:grpSpPr>
        <p:grpSp>
          <p:nvGrpSpPr>
            <p:cNvPr id="4" name="Groupe 232"/>
            <p:cNvGrpSpPr>
              <a:grpSpLocks/>
            </p:cNvGrpSpPr>
            <p:nvPr/>
          </p:nvGrpSpPr>
          <p:grpSpPr bwMode="auto">
            <a:xfrm>
              <a:off x="19510" y="0"/>
              <a:ext cx="14402" cy="15121"/>
              <a:chOff x="19510" y="0"/>
              <a:chExt cx="14401" cy="15121"/>
            </a:xfrm>
          </p:grpSpPr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19510" y="0"/>
                <a:ext cx="14402" cy="151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Mission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4" name="Connecteur droit 234"/>
              <p:cNvSpPr>
                <a:spLocks noChangeShapeType="1"/>
              </p:cNvSpPr>
              <p:nvPr/>
            </p:nvSpPr>
            <p:spPr bwMode="auto">
              <a:xfrm>
                <a:off x="19510" y="2938"/>
                <a:ext cx="1440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5" name="ZoneTexte 39"/>
            <p:cNvSpPr txBox="1">
              <a:spLocks noChangeArrowheads="1"/>
            </p:cNvSpPr>
            <p:nvPr/>
          </p:nvSpPr>
          <p:spPr bwMode="auto">
            <a:xfrm>
              <a:off x="22392" y="3615"/>
              <a:ext cx="10659" cy="11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Start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End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Description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e 12"/>
          <p:cNvGrpSpPr>
            <a:grpSpLocks/>
          </p:cNvGrpSpPr>
          <p:nvPr/>
        </p:nvGrpSpPr>
        <p:grpSpPr bwMode="auto">
          <a:xfrm>
            <a:off x="6180352" y="2048733"/>
            <a:ext cx="1439963" cy="2346425"/>
            <a:chOff x="50696" y="18957"/>
            <a:chExt cx="14402" cy="23463"/>
          </a:xfrm>
        </p:grpSpPr>
        <p:grpSp>
          <p:nvGrpSpPr>
            <p:cNvPr id="6" name="Groupe 237"/>
            <p:cNvGrpSpPr>
              <a:grpSpLocks/>
            </p:cNvGrpSpPr>
            <p:nvPr/>
          </p:nvGrpSpPr>
          <p:grpSpPr bwMode="auto">
            <a:xfrm>
              <a:off x="50696" y="18957"/>
              <a:ext cx="14402" cy="23463"/>
              <a:chOff x="50696" y="18957"/>
              <a:chExt cx="14401" cy="15121"/>
            </a:xfrm>
          </p:grpSpPr>
          <p:sp>
            <p:nvSpPr>
              <p:cNvPr id="238" name="Rectangle 238"/>
              <p:cNvSpPr>
                <a:spLocks noChangeArrowheads="1"/>
              </p:cNvSpPr>
              <p:nvPr/>
            </p:nvSpPr>
            <p:spPr bwMode="auto">
              <a:xfrm>
                <a:off x="50696" y="18957"/>
                <a:ext cx="14402" cy="1512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Member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9" name="Connecteur droit 239"/>
              <p:cNvSpPr>
                <a:spLocks noChangeShapeType="1"/>
              </p:cNvSpPr>
              <p:nvPr/>
            </p:nvSpPr>
            <p:spPr bwMode="auto">
              <a:xfrm>
                <a:off x="50696" y="21895"/>
                <a:ext cx="1440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0" name="ZoneTexte 40"/>
            <p:cNvSpPr txBox="1">
              <a:spLocks noChangeArrowheads="1"/>
            </p:cNvSpPr>
            <p:nvPr/>
          </p:nvSpPr>
          <p:spPr bwMode="auto">
            <a:xfrm>
              <a:off x="53575" y="25046"/>
              <a:ext cx="8765" cy="16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Team_id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Password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Email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Role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Logo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Groupe 11"/>
          <p:cNvGrpSpPr>
            <a:grpSpLocks/>
          </p:cNvGrpSpPr>
          <p:nvPr/>
        </p:nvGrpSpPr>
        <p:grpSpPr bwMode="auto">
          <a:xfrm>
            <a:off x="6167652" y="4703033"/>
            <a:ext cx="1439963" cy="1536251"/>
            <a:chOff x="50576" y="45498"/>
            <a:chExt cx="14402" cy="15365"/>
          </a:xfrm>
        </p:grpSpPr>
        <p:grpSp>
          <p:nvGrpSpPr>
            <p:cNvPr id="9" name="Groupe 242"/>
            <p:cNvGrpSpPr>
              <a:grpSpLocks/>
            </p:cNvGrpSpPr>
            <p:nvPr/>
          </p:nvGrpSpPr>
          <p:grpSpPr bwMode="auto">
            <a:xfrm>
              <a:off x="50576" y="45498"/>
              <a:ext cx="14402" cy="15122"/>
              <a:chOff x="50576" y="45498"/>
              <a:chExt cx="14401" cy="15121"/>
            </a:xfrm>
          </p:grpSpPr>
          <p:sp>
            <p:nvSpPr>
              <p:cNvPr id="243" name="Rectangle 243"/>
              <p:cNvSpPr>
                <a:spLocks noChangeArrowheads="1"/>
              </p:cNvSpPr>
              <p:nvPr/>
            </p:nvSpPr>
            <p:spPr bwMode="auto">
              <a:xfrm>
                <a:off x="50576" y="45498"/>
                <a:ext cx="14402" cy="1512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Team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4" name="Connecteur droit 244"/>
              <p:cNvSpPr>
                <a:spLocks noChangeShapeType="1"/>
              </p:cNvSpPr>
              <p:nvPr/>
            </p:nvSpPr>
            <p:spPr bwMode="auto">
              <a:xfrm>
                <a:off x="50576" y="48436"/>
                <a:ext cx="1440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5" name="ZoneTexte 41"/>
            <p:cNvSpPr txBox="1">
              <a:spLocks noChangeArrowheads="1"/>
            </p:cNvSpPr>
            <p:nvPr/>
          </p:nvSpPr>
          <p:spPr bwMode="auto">
            <a:xfrm>
              <a:off x="52673" y="49166"/>
              <a:ext cx="10208" cy="11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Leader_id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Logo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Description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e 10"/>
          <p:cNvGrpSpPr>
            <a:grpSpLocks/>
          </p:cNvGrpSpPr>
          <p:nvPr/>
        </p:nvGrpSpPr>
        <p:grpSpPr bwMode="auto">
          <a:xfrm>
            <a:off x="3062502" y="4760183"/>
            <a:ext cx="1732203" cy="1747675"/>
            <a:chOff x="19510" y="46066"/>
            <a:chExt cx="14403" cy="17486"/>
          </a:xfrm>
        </p:grpSpPr>
        <p:grpSp>
          <p:nvGrpSpPr>
            <p:cNvPr id="11" name="Groupe 247"/>
            <p:cNvGrpSpPr>
              <a:grpSpLocks/>
            </p:cNvGrpSpPr>
            <p:nvPr/>
          </p:nvGrpSpPr>
          <p:grpSpPr bwMode="auto">
            <a:xfrm>
              <a:off x="19510" y="46066"/>
              <a:ext cx="14403" cy="17486"/>
              <a:chOff x="19510" y="46066"/>
              <a:chExt cx="14402" cy="17485"/>
            </a:xfrm>
          </p:grpSpPr>
          <p:sp>
            <p:nvSpPr>
              <p:cNvPr id="248" name="Rectangle 248"/>
              <p:cNvSpPr>
                <a:spLocks noChangeArrowheads="1"/>
              </p:cNvSpPr>
              <p:nvPr/>
            </p:nvSpPr>
            <p:spPr bwMode="auto">
              <a:xfrm>
                <a:off x="19510" y="46066"/>
                <a:ext cx="14402" cy="1748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Robot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9" name="Connecteur droit 249"/>
              <p:cNvSpPr>
                <a:spLocks noChangeShapeType="1"/>
              </p:cNvSpPr>
              <p:nvPr/>
            </p:nvSpPr>
            <p:spPr bwMode="auto">
              <a:xfrm>
                <a:off x="19510" y="49004"/>
                <a:ext cx="1440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0" name="ZoneTexte 42"/>
            <p:cNvSpPr txBox="1">
              <a:spLocks noChangeArrowheads="1"/>
            </p:cNvSpPr>
            <p:nvPr/>
          </p:nvSpPr>
          <p:spPr bwMode="auto">
            <a:xfrm>
              <a:off x="22247" y="49630"/>
              <a:ext cx="6968" cy="9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Team_id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Category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e 1"/>
          <p:cNvGrpSpPr>
            <a:grpSpLocks/>
          </p:cNvGrpSpPr>
          <p:nvPr/>
        </p:nvGrpSpPr>
        <p:grpSpPr bwMode="auto">
          <a:xfrm>
            <a:off x="1111465" y="2701196"/>
            <a:ext cx="1439862" cy="1511400"/>
            <a:chOff x="0" y="25474"/>
            <a:chExt cx="14401" cy="15122"/>
          </a:xfrm>
        </p:grpSpPr>
        <p:grpSp>
          <p:nvGrpSpPr>
            <p:cNvPr id="13" name="Groupe 252"/>
            <p:cNvGrpSpPr>
              <a:grpSpLocks/>
            </p:cNvGrpSpPr>
            <p:nvPr/>
          </p:nvGrpSpPr>
          <p:grpSpPr bwMode="auto">
            <a:xfrm>
              <a:off x="0" y="25474"/>
              <a:ext cx="14401" cy="15122"/>
              <a:chOff x="0" y="25474"/>
              <a:chExt cx="14401" cy="15121"/>
            </a:xfrm>
          </p:grpSpPr>
          <p:sp>
            <p:nvSpPr>
              <p:cNvPr id="253" name="Rectangle 253"/>
              <p:cNvSpPr>
                <a:spLocks noChangeArrowheads="1"/>
              </p:cNvSpPr>
              <p:nvPr/>
            </p:nvSpPr>
            <p:spPr bwMode="auto">
              <a:xfrm>
                <a:off x="0" y="25474"/>
                <a:ext cx="14401" cy="1512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Tracker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4" name="Connecteur droit 254"/>
              <p:cNvSpPr>
                <a:spLocks noChangeShapeType="1"/>
              </p:cNvSpPr>
              <p:nvPr/>
            </p:nvSpPr>
            <p:spPr bwMode="auto">
              <a:xfrm>
                <a:off x="0" y="28413"/>
                <a:ext cx="1440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5" name="ZoneTexte 44"/>
            <p:cNvSpPr txBox="1">
              <a:spLocks noChangeArrowheads="1"/>
            </p:cNvSpPr>
            <p:nvPr/>
          </p:nvSpPr>
          <p:spPr bwMode="auto">
            <a:xfrm>
              <a:off x="2096" y="30482"/>
              <a:ext cx="10208" cy="7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Token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Description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e 63"/>
          <p:cNvGrpSpPr/>
          <p:nvPr/>
        </p:nvGrpSpPr>
        <p:grpSpPr>
          <a:xfrm>
            <a:off x="3071427" y="2212503"/>
            <a:ext cx="1701800" cy="2160587"/>
            <a:chOff x="2428875" y="3967163"/>
            <a:chExt cx="1701800" cy="2160587"/>
          </a:xfrm>
        </p:grpSpPr>
        <p:sp>
          <p:nvSpPr>
            <p:cNvPr id="4153" name="Rectangle 152"/>
            <p:cNvSpPr>
              <a:spLocks noChangeArrowheads="1"/>
            </p:cNvSpPr>
            <p:nvPr/>
          </p:nvSpPr>
          <p:spPr bwMode="auto">
            <a:xfrm>
              <a:off x="2428875" y="3967163"/>
              <a:ext cx="1701800" cy="216058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Attempt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54" name="Connecteur droit 155"/>
            <p:cNvSpPr>
              <a:spLocks noChangeShapeType="1"/>
            </p:cNvSpPr>
            <p:nvPr/>
          </p:nvSpPr>
          <p:spPr bwMode="auto">
            <a:xfrm>
              <a:off x="2428875" y="4289425"/>
              <a:ext cx="1701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5" name="ZoneTexte 43"/>
            <p:cNvSpPr txBox="1">
              <a:spLocks noChangeArrowheads="1"/>
            </p:cNvSpPr>
            <p:nvPr/>
          </p:nvSpPr>
          <p:spPr bwMode="auto">
            <a:xfrm>
              <a:off x="2587625" y="4425950"/>
              <a:ext cx="998991" cy="160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Mission_id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Robot_id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Tracker_id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Name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Start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End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e 65"/>
          <p:cNvGrpSpPr/>
          <p:nvPr/>
        </p:nvGrpSpPr>
        <p:grpSpPr>
          <a:xfrm>
            <a:off x="1111465" y="4760183"/>
            <a:ext cx="1439862" cy="1690688"/>
            <a:chOff x="1111465" y="4760183"/>
            <a:chExt cx="1439862" cy="1690688"/>
          </a:xfrm>
        </p:grpSpPr>
        <p:grpSp>
          <p:nvGrpSpPr>
            <p:cNvPr id="16" name="Group 24"/>
            <p:cNvGrpSpPr>
              <a:grpSpLocks/>
            </p:cNvGrpSpPr>
            <p:nvPr/>
          </p:nvGrpSpPr>
          <p:grpSpPr bwMode="auto">
            <a:xfrm>
              <a:off x="1111465" y="4760183"/>
              <a:ext cx="1439862" cy="1690688"/>
              <a:chOff x="0" y="0"/>
              <a:chExt cx="14401" cy="15121"/>
            </a:xfrm>
          </p:grpSpPr>
          <p:sp>
            <p:nvSpPr>
              <p:cNvPr id="278" name="Rectangle 27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1" cy="151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cs typeface="Arial" pitchFamily="34" charset="0"/>
                  </a:rPr>
                  <a:t>Coordinate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9" name="Connecteur droit 279"/>
              <p:cNvSpPr>
                <a:spLocks noChangeShapeType="1"/>
              </p:cNvSpPr>
              <p:nvPr/>
            </p:nvSpPr>
            <p:spPr bwMode="auto">
              <a:xfrm>
                <a:off x="0" y="2938"/>
                <a:ext cx="1440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" name="ZoneTexte 64"/>
            <p:cNvSpPr txBox="1"/>
            <p:nvPr/>
          </p:nvSpPr>
          <p:spPr>
            <a:xfrm>
              <a:off x="1375720" y="5189838"/>
              <a:ext cx="953594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Id</a:t>
              </a:r>
            </a:p>
            <a:p>
              <a:r>
                <a:rPr lang="en-US" sz="1400" b="1" dirty="0" err="1" smtClean="0"/>
                <a:t>Tracker_id</a:t>
              </a:r>
              <a:endParaRPr lang="en-US" sz="1400" b="1" dirty="0" smtClean="0"/>
            </a:p>
            <a:p>
              <a:r>
                <a:rPr lang="en-US" sz="1400" dirty="0" smtClean="0"/>
                <a:t>Latitude</a:t>
              </a:r>
            </a:p>
            <a:p>
              <a:r>
                <a:rPr lang="en-US" sz="1400" dirty="0" smtClean="0"/>
                <a:t>Longitude</a:t>
              </a:r>
            </a:p>
            <a:p>
              <a:r>
                <a:rPr lang="en-US" sz="1400" dirty="0" err="1" smtClean="0"/>
                <a:t>Datetime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4" grpId="0" animBg="1"/>
      <p:bldP spid="4105" grpId="0" animBg="1"/>
      <p:bldP spid="4106" grpId="0" animBg="1"/>
      <p:bldP spid="4107" grpId="0" animBg="1"/>
      <p:bldP spid="4108" grpId="0" animBg="1"/>
      <p:bldP spid="4109" grpId="0" animBg="1"/>
      <p:bldP spid="4110" grpId="0" animBg="1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  <p:bldP spid="4117" grpId="0" animBg="1"/>
      <p:bldP spid="4118" grpId="0" animBg="1"/>
      <p:bldP spid="41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06800" y="4318000"/>
            <a:ext cx="5537200" cy="16510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Plan: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Agile Development MYR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Quality 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II. Improvements since SWARMON</a:t>
            </a: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Changes in the Map rendering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Example of implementation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CSS and the Layout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database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3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</a:t>
            </a:r>
          </a:p>
          <a:p>
            <a:pPr lvl="3"/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III. New technologies in MYR</a:t>
            </a:r>
          </a:p>
          <a:p>
            <a:pPr lvl="7"/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How to use Ajax in Rails</a:t>
            </a:r>
          </a:p>
          <a:p>
            <a:pPr lvl="7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Website generator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Impact on performance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in Ruby on Rails</a:t>
            </a:r>
            <a:endParaRPr lang="fr-FR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714500" y="12192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8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Quick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reminders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about Ruby on Rails</a:t>
            </a:r>
            <a:endParaRPr lang="fr-FR" i="1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7126" y="1249087"/>
            <a:ext cx="78818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Ruby on Rails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web application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framework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57261" y="5445075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Lucida Bright" panose="02040602050505020304" pitchFamily="18" charset="0"/>
              </a:rPr>
              <a:t>model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69482" y="5445075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81391" y="3845449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653048" y="4391549"/>
            <a:ext cx="1442434" cy="105352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4778062" y="4391550"/>
            <a:ext cx="1481072" cy="105352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6" idx="3"/>
            <a:endCxn id="11" idx="1"/>
          </p:cNvCxnSpPr>
          <p:nvPr/>
        </p:nvCxnSpPr>
        <p:spPr>
          <a:xfrm>
            <a:off x="3118882" y="5718125"/>
            <a:ext cx="2638379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00534" y="1748909"/>
            <a:ext cx="4464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…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based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 the MVC pattern.</a:t>
            </a:r>
            <a:endParaRPr lang="fr-FR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0" y="748841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Each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time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generate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web page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follow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this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cycle:</a:t>
            </a:r>
          </a:p>
          <a:p>
            <a:endParaRPr lang="fr-FR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fr-FR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fr-FR" sz="2400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199" y="1257985"/>
            <a:ext cx="8105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1)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controller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calls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method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related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to the URL</a:t>
            </a:r>
            <a:endParaRPr lang="en-US" sz="2400" dirty="0"/>
          </a:p>
        </p:txBody>
      </p:sp>
      <p:sp>
        <p:nvSpPr>
          <p:cNvPr id="23" name="Ellipse 22"/>
          <p:cNvSpPr/>
          <p:nvPr/>
        </p:nvSpPr>
        <p:spPr>
          <a:xfrm>
            <a:off x="2998811" y="3851916"/>
            <a:ext cx="546100" cy="546100"/>
          </a:xfrm>
          <a:prstGeom prst="ellips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fr-F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8150" y="1705660"/>
            <a:ext cx="9353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2) The model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extracts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needed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from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database</a:t>
            </a:r>
            <a:endParaRPr lang="en-US" sz="2400" dirty="0"/>
          </a:p>
        </p:txBody>
      </p:sp>
      <p:sp>
        <p:nvSpPr>
          <p:cNvPr id="25" name="Ellipse 24"/>
          <p:cNvSpPr/>
          <p:nvPr/>
        </p:nvSpPr>
        <p:spPr>
          <a:xfrm>
            <a:off x="7351653" y="5490792"/>
            <a:ext cx="546100" cy="546100"/>
          </a:xfrm>
          <a:prstGeom prst="ellips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7674" y="2143810"/>
            <a:ext cx="8534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3)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controller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uses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this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 to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generate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the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endParaRPr lang="en-US" sz="2400" dirty="0"/>
          </a:p>
        </p:txBody>
      </p:sp>
      <p:sp>
        <p:nvSpPr>
          <p:cNvPr id="27" name="Ellipse 26"/>
          <p:cNvSpPr/>
          <p:nvPr/>
        </p:nvSpPr>
        <p:spPr>
          <a:xfrm>
            <a:off x="978390" y="5445075"/>
            <a:ext cx="546100" cy="546100"/>
          </a:xfrm>
          <a:prstGeom prst="ellips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fr-F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6" grpId="0" animBg="1"/>
      <p:bldP spid="19" grpId="0" animBg="1"/>
      <p:bldP spid="12" grpId="0"/>
      <p:bldP spid="12" grpId="1"/>
      <p:bldP spid="14" grpId="0"/>
      <p:bldP spid="15" grpId="0"/>
      <p:bldP spid="23" grpId="0" animBg="1"/>
      <p:bldP spid="24" grpId="0"/>
      <p:bldP spid="25" grpId="0" animBg="1"/>
      <p:bldP spid="26" grpId="0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Quick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reminders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about Ruby on Rails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57261" y="5445075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Lucida Bright" panose="02040602050505020304" pitchFamily="18" charset="0"/>
              </a:rPr>
              <a:t>model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9482" y="5445075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81391" y="3845449"/>
            <a:ext cx="1549400" cy="54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2653048" y="4391549"/>
            <a:ext cx="1442434" cy="105352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778062" y="4391550"/>
            <a:ext cx="1481072" cy="105352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7" idx="3"/>
            <a:endCxn id="6" idx="1"/>
          </p:cNvCxnSpPr>
          <p:nvPr/>
        </p:nvCxnSpPr>
        <p:spPr>
          <a:xfrm>
            <a:off x="3118882" y="5718125"/>
            <a:ext cx="2638379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ultiplier 8"/>
          <p:cNvSpPr/>
          <p:nvPr/>
        </p:nvSpPr>
        <p:spPr>
          <a:xfrm>
            <a:off x="3939372" y="5259805"/>
            <a:ext cx="1135309" cy="994022"/>
          </a:xfrm>
          <a:prstGeom prst="mathMultiply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0" y="74520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It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means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that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the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can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not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access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the model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directly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</a:t>
            </a:r>
            <a:endParaRPr lang="fr-FR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0" y="713386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This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is why we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need …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0" y="713386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This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is why we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need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10" y="380489"/>
            <a:ext cx="1700381" cy="147626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t="18908" r="6892" b="17613"/>
          <a:stretch/>
        </p:blipFill>
        <p:spPr>
          <a:xfrm>
            <a:off x="3374266" y="440336"/>
            <a:ext cx="1700416" cy="85536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14300" y="1839010"/>
            <a:ext cx="8467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changes the content of page without reloading it.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2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20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Quick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reminders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about Ruby on Rails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73865" y="1339402"/>
            <a:ext cx="87962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Two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possible uses for Ajax: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1676" y="2734360"/>
            <a:ext cx="7639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- to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create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dynamic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Graphical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User Interface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994073" y="2072759"/>
            <a:ext cx="3132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- to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40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remote</a:t>
            </a:r>
            <a:r>
              <a:rPr lang="fr-FR" sz="240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42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to </a:t>
            </a:r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get</a:t>
            </a:r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remote</a:t>
            </a:r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</a:t>
            </a:r>
            <a:endParaRPr lang="fr-FR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2600"/>
            <a:ext cx="5537200" cy="1600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Plan: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Agile Development MYR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Quality 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II. Improvements since SWARMON</a:t>
            </a: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Changes in the Map rendering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Example of implementation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CSS and the Layout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database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3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</a:t>
            </a:r>
          </a:p>
          <a:p>
            <a:pPr lvl="3"/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III. New technologies in MYR</a:t>
            </a:r>
          </a:p>
          <a:p>
            <a:pPr lvl="7"/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How to use Ajax in Rails</a:t>
            </a:r>
          </a:p>
          <a:p>
            <a:pPr lvl="7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Website generator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Impact on performance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</a:t>
            </a:r>
            <a:endParaRPr lang="en-US" sz="1050" i="1" dirty="0">
              <a:solidFill>
                <a:srgbClr val="808080"/>
              </a:solidFill>
              <a:latin typeface="Lucida Bright" panose="02040602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61950" y="2914650"/>
            <a:ext cx="7467600" cy="360045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to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gather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pc="-113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remote</a:t>
            </a:r>
            <a:r>
              <a:rPr lang="fr-FR" spc="-113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data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893078" y="1978037"/>
            <a:ext cx="1486798" cy="658121"/>
          </a:xfrm>
          <a:prstGeom prst="ellipse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r</a:t>
            </a:r>
            <a:r>
              <a:rPr lang="fr-FR" b="1" dirty="0" smtClean="0">
                <a:latin typeface="Lucida Bright" panose="02040602050505020304" pitchFamily="18" charset="0"/>
              </a:rPr>
              <a:t>outes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99329" y="566058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99329" y="2039258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68631" y="2039258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Lucida Bright" panose="02040602050505020304" pitchFamily="18" charset="0"/>
              </a:rPr>
              <a:t>model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41" name="Rectangle à coins arrondis 40"/>
          <p:cNvSpPr/>
          <p:nvPr/>
        </p:nvSpPr>
        <p:spPr>
          <a:xfrm>
            <a:off x="906227" y="593738"/>
            <a:ext cx="1460500" cy="505720"/>
          </a:xfrm>
          <a:prstGeom prst="roundRect">
            <a:avLst/>
          </a:prstGeom>
          <a:solidFill>
            <a:srgbClr val="BCFF9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javscript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 flipH="1">
            <a:off x="2366727" y="73753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41" idx="2"/>
            <a:endCxn id="37" idx="0"/>
          </p:cNvCxnSpPr>
          <p:nvPr/>
        </p:nvCxnSpPr>
        <p:spPr>
          <a:xfrm>
            <a:off x="1636477" y="1099458"/>
            <a:ext cx="0" cy="8785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7" idx="6"/>
            <a:endCxn id="39" idx="1"/>
          </p:cNvCxnSpPr>
          <p:nvPr/>
        </p:nvCxnSpPr>
        <p:spPr>
          <a:xfrm>
            <a:off x="2379876" y="2307098"/>
            <a:ext cx="1319453" cy="5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5248729" y="2464708"/>
            <a:ext cx="131990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H="1">
            <a:off x="5248729" y="221705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39" idx="0"/>
          </p:cNvCxnSpPr>
          <p:nvPr/>
        </p:nvCxnSpPr>
        <p:spPr>
          <a:xfrm flipH="1" flipV="1">
            <a:off x="2379876" y="981529"/>
            <a:ext cx="2094153" cy="10577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1148425" y="135459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2924629" y="243930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5775779" y="255881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5731329" y="183084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3216729" y="156250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6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3027914" y="377973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446485" y="360080"/>
            <a:ext cx="3189515" cy="9580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800" dirty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Ruby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FF6DA8"/>
                </a:solidFill>
                <a:latin typeface="Lucida Bright" panose="02040602050505020304" pitchFamily="18" charset="0"/>
              </a:rPr>
              <a:t>PINK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html.erb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4B76FF"/>
                </a:solidFill>
                <a:latin typeface="Lucida Bright" panose="02040602050505020304" pitchFamily="18" charset="0"/>
              </a:rPr>
              <a:t>BLUE</a:t>
            </a:r>
          </a:p>
          <a:p>
            <a:r>
              <a:rPr lang="fr-FR" sz="1200" dirty="0" smtClean="0">
                <a:latin typeface="Lucida Bright" panose="02040602050505020304" pitchFamily="18" charset="0"/>
              </a:rPr>
              <a:t>JavaScript files are coloured in </a:t>
            </a:r>
            <a:r>
              <a:rPr lang="fr-FR" sz="1200" b="1" dirty="0" smtClean="0">
                <a:solidFill>
                  <a:srgbClr val="7AFF37"/>
                </a:solidFill>
                <a:latin typeface="Lucida Bright" panose="02040602050505020304" pitchFamily="18" charset="0"/>
              </a:rPr>
              <a:t>GREEN</a:t>
            </a:r>
          </a:p>
        </p:txBody>
      </p:sp>
      <p:cxnSp>
        <p:nvCxnSpPr>
          <p:cNvPr id="56" name="Connecteur droit avec flèche 55"/>
          <p:cNvCxnSpPr>
            <a:stCxn id="41" idx="3"/>
            <a:endCxn id="38" idx="1"/>
          </p:cNvCxnSpPr>
          <p:nvPr/>
        </p:nvCxnSpPr>
        <p:spPr>
          <a:xfrm flipV="1">
            <a:off x="2366727" y="83910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3067051" y="88882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7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238125" y="6043940"/>
            <a:ext cx="7581901" cy="307777"/>
            <a:chOff x="133350" y="6158240"/>
            <a:chExt cx="7581901" cy="307777"/>
          </a:xfrm>
        </p:grpSpPr>
        <p:sp>
          <p:nvSpPr>
            <p:cNvPr id="64" name="Ellipse 63"/>
            <p:cNvSpPr/>
            <p:nvPr/>
          </p:nvSpPr>
          <p:spPr>
            <a:xfrm>
              <a:off x="318216" y="6193731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7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33350" y="6158240"/>
              <a:ext cx="75819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 uses the retrieved data to change the content of the web page.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68" name="Groupe 67"/>
          <p:cNvGrpSpPr/>
          <p:nvPr/>
        </p:nvGrpSpPr>
        <p:grpSpPr>
          <a:xfrm>
            <a:off x="200025" y="5662940"/>
            <a:ext cx="7581901" cy="307777"/>
            <a:chOff x="114300" y="5739140"/>
            <a:chExt cx="7581901" cy="307777"/>
          </a:xfrm>
        </p:grpSpPr>
        <p:sp>
          <p:nvSpPr>
            <p:cNvPr id="63" name="Ellipse 62"/>
            <p:cNvSpPr/>
            <p:nvPr/>
          </p:nvSpPr>
          <p:spPr>
            <a:xfrm>
              <a:off x="318216" y="5775528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6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4300" y="5739140"/>
              <a:ext cx="75819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controller send the data back to 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 using JSON format.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200025" y="5024765"/>
            <a:ext cx="7581901" cy="523220"/>
            <a:chOff x="114300" y="5739140"/>
            <a:chExt cx="7581901" cy="523220"/>
          </a:xfrm>
        </p:grpSpPr>
        <p:sp>
          <p:nvSpPr>
            <p:cNvPr id="70" name="Ellipse 69"/>
            <p:cNvSpPr/>
            <p:nvPr/>
          </p:nvSpPr>
          <p:spPr>
            <a:xfrm>
              <a:off x="318216" y="5775528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5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14300" y="5739140"/>
              <a:ext cx="75819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ActiveRecord</a:t>
              </a:r>
              <a:r>
                <a:rPr lang="en-US" sz="1400" dirty="0" smtClean="0">
                  <a:latin typeface="Lucida Bright" panose="02040602050505020304" pitchFamily="18" charset="0"/>
                </a:rPr>
                <a:t>:: ORM retrieves the data by using SQL requests and send them back to the controller as a Ruby Object.</a:t>
              </a:r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228600" y="4386590"/>
            <a:ext cx="7581901" cy="523220"/>
            <a:chOff x="133350" y="6158240"/>
            <a:chExt cx="7581901" cy="523220"/>
          </a:xfrm>
        </p:grpSpPr>
        <p:sp>
          <p:nvSpPr>
            <p:cNvPr id="74" name="Ellipse 73"/>
            <p:cNvSpPr/>
            <p:nvPr/>
          </p:nvSpPr>
          <p:spPr>
            <a:xfrm>
              <a:off x="318216" y="6193731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4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3350" y="6158240"/>
              <a:ext cx="75819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method of the controller processes its actions. The controller can retrieve data from the database by directly calling Ruby Classes..</a:t>
              </a:r>
              <a:endParaRPr lang="en-US" sz="1400" dirty="0">
                <a:latin typeface="Lucida Bright" panose="02040602050505020304" pitchFamily="18" charset="0"/>
              </a:endParaRPr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209550" y="3796040"/>
            <a:ext cx="7581901" cy="523220"/>
            <a:chOff x="114300" y="5739140"/>
            <a:chExt cx="7581901" cy="523220"/>
          </a:xfrm>
        </p:grpSpPr>
        <p:sp>
          <p:nvSpPr>
            <p:cNvPr id="77" name="Ellipse 76"/>
            <p:cNvSpPr/>
            <p:nvPr/>
          </p:nvSpPr>
          <p:spPr>
            <a:xfrm>
              <a:off x="318216" y="5775528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3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300" y="5739140"/>
              <a:ext cx="75819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routes.rb</a:t>
              </a:r>
              <a:r>
                <a:rPr lang="en-US" sz="1400" dirty="0" smtClean="0">
                  <a:latin typeface="Lucida Bright" panose="02040602050505020304" pitchFamily="18" charset="0"/>
                </a:rPr>
                <a:t> file establishes a link between the provided URL and the corresponding controller action.</a:t>
              </a:r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219075" y="3357890"/>
            <a:ext cx="7581901" cy="307777"/>
            <a:chOff x="114300" y="5739140"/>
            <a:chExt cx="7581901" cy="307777"/>
          </a:xfrm>
        </p:grpSpPr>
        <p:sp>
          <p:nvSpPr>
            <p:cNvPr id="80" name="Ellipse 79"/>
            <p:cNvSpPr/>
            <p:nvPr/>
          </p:nvSpPr>
          <p:spPr>
            <a:xfrm>
              <a:off x="318216" y="5775528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2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4300" y="5739140"/>
              <a:ext cx="75819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Ajax request from 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 calls a URL.</a:t>
              </a:r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188756" y="2936445"/>
            <a:ext cx="6888320" cy="307777"/>
            <a:chOff x="331631" y="3288870"/>
            <a:chExt cx="6888320" cy="307777"/>
          </a:xfrm>
        </p:grpSpPr>
        <p:sp>
          <p:nvSpPr>
            <p:cNvPr id="55" name="ZoneTexte 54"/>
            <p:cNvSpPr txBox="1"/>
            <p:nvPr/>
          </p:nvSpPr>
          <p:spPr>
            <a:xfrm>
              <a:off x="331631" y="3288870"/>
              <a:ext cx="6888320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view receives an event which triggers an action of 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script.</a:t>
              </a:r>
            </a:p>
          </p:txBody>
        </p:sp>
        <p:sp>
          <p:nvSpPr>
            <p:cNvPr id="83" name="Ellipse 82"/>
            <p:cNvSpPr/>
            <p:nvPr/>
          </p:nvSpPr>
          <p:spPr>
            <a:xfrm>
              <a:off x="536926" y="3320659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1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90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Ajax to </a:t>
            </a:r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create</a:t>
            </a:r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</a:t>
            </a:r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dynamic</a:t>
            </a:r>
            <a:endParaRPr lang="fr-FR" sz="495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495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Graphical</a:t>
            </a:r>
            <a:r>
              <a:rPr lang="fr-FR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User Interface</a:t>
            </a:r>
            <a:endParaRPr lang="fr-FR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38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247650" y="3248024"/>
            <a:ext cx="8572500" cy="3048001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Ajax for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dynamic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Graphical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User Interface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1277" y="616053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419396" y="2183366"/>
            <a:ext cx="1460500" cy="505720"/>
          </a:xfrm>
          <a:prstGeom prst="roundRect">
            <a:avLst/>
          </a:prstGeom>
          <a:solidFill>
            <a:srgbClr val="FFFF3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javscript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13" name="Connecteur droit avec flèche 12"/>
          <p:cNvCxnSpPr>
            <a:stCxn id="26" idx="6"/>
            <a:endCxn id="27" idx="1"/>
          </p:cNvCxnSpPr>
          <p:nvPr/>
        </p:nvCxnSpPr>
        <p:spPr>
          <a:xfrm>
            <a:off x="1732959" y="2436226"/>
            <a:ext cx="987547" cy="55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086088" y="616053"/>
            <a:ext cx="2982422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800" dirty="0" smtClean="0">
              <a:latin typeface="Lucida Bright" panose="02040602050505020304" pitchFamily="18" charset="0"/>
            </a:endParaRPr>
          </a:p>
          <a:p>
            <a:r>
              <a:rPr lang="fr-FR" sz="1200" dirty="0">
                <a:latin typeface="Lucida Bright" panose="02040602050505020304" pitchFamily="18" charset="0"/>
              </a:rPr>
              <a:t>Ruby files are </a:t>
            </a:r>
            <a:r>
              <a:rPr lang="fr-FR" sz="1200" dirty="0" err="1">
                <a:latin typeface="Lucida Bright" panose="02040602050505020304" pitchFamily="18" charset="0"/>
              </a:rPr>
              <a:t>colored</a:t>
            </a:r>
            <a:r>
              <a:rPr lang="fr-FR" sz="1200" dirty="0">
                <a:latin typeface="Lucida Bright" panose="02040602050505020304" pitchFamily="18" charset="0"/>
              </a:rPr>
              <a:t> in </a:t>
            </a:r>
            <a:r>
              <a:rPr lang="fr-FR" sz="1200" b="1" dirty="0">
                <a:solidFill>
                  <a:srgbClr val="FF6DA8"/>
                </a:solidFill>
                <a:latin typeface="Lucida Bright" panose="02040602050505020304" pitchFamily="18" charset="0"/>
              </a:rPr>
              <a:t>PINK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html.erb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4B76FF"/>
                </a:solidFill>
                <a:latin typeface="Lucida Bright" panose="02040602050505020304" pitchFamily="18" charset="0"/>
              </a:rPr>
              <a:t>BLUE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Js.erb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coloured in </a:t>
            </a:r>
            <a:r>
              <a:rPr lang="fr-FR" sz="1200" b="1" dirty="0" smtClean="0">
                <a:solidFill>
                  <a:srgbClr val="FFC000"/>
                </a:solidFill>
                <a:latin typeface="Lucida Bright" panose="02040602050505020304" pitchFamily="18" charset="0"/>
              </a:rPr>
              <a:t>YELLOW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90671" y="620430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p</a:t>
            </a:r>
            <a:r>
              <a:rPr lang="fr-FR" b="1" dirty="0" smtClean="0">
                <a:latin typeface="Lucida Bright" panose="02040602050505020304" pitchFamily="18" charset="0"/>
              </a:rPr>
              <a:t>artial </a:t>
            </a:r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 flipH="1">
            <a:off x="1214194" y="1180012"/>
            <a:ext cx="518766" cy="9887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246161" y="2107165"/>
            <a:ext cx="1486798" cy="658121"/>
          </a:xfrm>
          <a:prstGeom prst="ellipse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r</a:t>
            </a:r>
            <a:r>
              <a:rPr lang="fr-FR" b="1" dirty="0" smtClean="0">
                <a:latin typeface="Lucida Bright" panose="02040602050505020304" pitchFamily="18" charset="0"/>
              </a:rPr>
              <a:t>outes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20506" y="2168744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28" name="Connecteur droit avec flèche 27"/>
          <p:cNvCxnSpPr>
            <a:stCxn id="27" idx="3"/>
            <a:endCxn id="10" idx="1"/>
          </p:cNvCxnSpPr>
          <p:nvPr/>
        </p:nvCxnSpPr>
        <p:spPr>
          <a:xfrm flipV="1">
            <a:off x="4269906" y="2436226"/>
            <a:ext cx="1149490" cy="55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0" idx="0"/>
          </p:cNvCxnSpPr>
          <p:nvPr/>
        </p:nvCxnSpPr>
        <p:spPr>
          <a:xfrm flipH="1" flipV="1">
            <a:off x="5061397" y="1166530"/>
            <a:ext cx="1088249" cy="10168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24" idx="1"/>
            <a:endCxn id="9" idx="3"/>
          </p:cNvCxnSpPr>
          <p:nvPr/>
        </p:nvCxnSpPr>
        <p:spPr>
          <a:xfrm flipH="1" flipV="1">
            <a:off x="2870677" y="889103"/>
            <a:ext cx="1319994" cy="43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989560" y="1365300"/>
            <a:ext cx="224634" cy="2245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103030" y="3302294"/>
            <a:ext cx="8745695" cy="307777"/>
            <a:chOff x="103030" y="3302294"/>
            <a:chExt cx="8745695" cy="307777"/>
          </a:xfrm>
        </p:grpSpPr>
        <p:sp>
          <p:nvSpPr>
            <p:cNvPr id="19" name="ZoneTexte 18"/>
            <p:cNvSpPr txBox="1"/>
            <p:nvPr/>
          </p:nvSpPr>
          <p:spPr>
            <a:xfrm>
              <a:off x="103030" y="3302294"/>
              <a:ext cx="8745695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view receives an event which triggers an Ajax action (remote: true).</a:t>
              </a:r>
            </a:p>
          </p:txBody>
        </p:sp>
        <p:sp>
          <p:nvSpPr>
            <p:cNvPr id="20" name="Ellipse 19"/>
            <p:cNvSpPr/>
            <p:nvPr/>
          </p:nvSpPr>
          <p:spPr>
            <a:xfrm>
              <a:off x="308326" y="3343606"/>
              <a:ext cx="224634" cy="22459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1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  <p:sp>
        <p:nvSpPr>
          <p:cNvPr id="22" name="Ellipse 21"/>
          <p:cNvSpPr/>
          <p:nvPr/>
        </p:nvSpPr>
        <p:spPr>
          <a:xfrm>
            <a:off x="2083070" y="253315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114300" y="3774043"/>
            <a:ext cx="7905751" cy="523220"/>
            <a:chOff x="114300" y="3774043"/>
            <a:chExt cx="7905751" cy="523220"/>
          </a:xfrm>
        </p:grpSpPr>
        <p:sp>
          <p:nvSpPr>
            <p:cNvPr id="23" name="Ellipse 22"/>
            <p:cNvSpPr/>
            <p:nvPr/>
          </p:nvSpPr>
          <p:spPr>
            <a:xfrm>
              <a:off x="295447" y="3854801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2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4300" y="3774043"/>
              <a:ext cx="79057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routes.rb</a:t>
              </a:r>
              <a:r>
                <a:rPr lang="en-US" sz="1400" dirty="0" smtClean="0">
                  <a:latin typeface="Lucida Bright" panose="02040602050505020304" pitchFamily="18" charset="0"/>
                </a:rPr>
                <a:t> file uses the given action name to find the corresponding method and </a:t>
              </a:r>
            </a:p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controller.</a:t>
              </a:r>
            </a:p>
          </p:txBody>
        </p:sp>
      </p:grpSp>
      <p:sp>
        <p:nvSpPr>
          <p:cNvPr id="35" name="Ellipse 34"/>
          <p:cNvSpPr/>
          <p:nvPr/>
        </p:nvSpPr>
        <p:spPr>
          <a:xfrm>
            <a:off x="4748598" y="2484642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114300" y="4380697"/>
            <a:ext cx="8772525" cy="523220"/>
            <a:chOff x="114300" y="4380697"/>
            <a:chExt cx="8772525" cy="523220"/>
          </a:xfrm>
        </p:grpSpPr>
        <p:sp>
          <p:nvSpPr>
            <p:cNvPr id="34" name="Rectangle 33"/>
            <p:cNvSpPr/>
            <p:nvPr/>
          </p:nvSpPr>
          <p:spPr>
            <a:xfrm>
              <a:off x="114300" y="4380697"/>
              <a:ext cx="87725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The controller can do some preprocessing but it can also do nothing at all. In fact the method in the controller is just needed to respect the MVC template.</a:t>
              </a:r>
            </a:p>
          </p:txBody>
        </p:sp>
        <p:sp>
          <p:nvSpPr>
            <p:cNvPr id="36" name="Ellipse 35"/>
            <p:cNvSpPr/>
            <p:nvPr/>
          </p:nvSpPr>
          <p:spPr>
            <a:xfrm>
              <a:off x="292458" y="4514813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3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  <p:sp>
        <p:nvSpPr>
          <p:cNvPr id="39" name="Ellipse 38"/>
          <p:cNvSpPr/>
          <p:nvPr/>
        </p:nvSpPr>
        <p:spPr>
          <a:xfrm>
            <a:off x="5742008" y="155532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142874" y="5031343"/>
            <a:ext cx="8829676" cy="523220"/>
            <a:chOff x="142874" y="5031343"/>
            <a:chExt cx="8829676" cy="523220"/>
          </a:xfrm>
        </p:grpSpPr>
        <p:sp>
          <p:nvSpPr>
            <p:cNvPr id="38" name="Rectangle 37"/>
            <p:cNvSpPr/>
            <p:nvPr/>
          </p:nvSpPr>
          <p:spPr>
            <a:xfrm>
              <a:off x="142874" y="5031343"/>
              <a:ext cx="88296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This </a:t>
              </a:r>
              <a:r>
                <a:rPr lang="en-US" sz="1400" dirty="0" err="1" smtClean="0">
                  <a:latin typeface="Lucida Bright" panose="02040602050505020304" pitchFamily="18" charset="0"/>
                </a:rPr>
                <a:t>jQuery</a:t>
              </a:r>
              <a:r>
                <a:rPr lang="en-US" sz="1400" dirty="0" smtClean="0">
                  <a:latin typeface="Lucida Bright" panose="02040602050505020304" pitchFamily="18" charset="0"/>
                </a:rPr>
                <a:t> script directly replaces a &lt;div&gt; in the original html.erb with a piece of code from another html.erb file.</a:t>
              </a:r>
            </a:p>
          </p:txBody>
        </p:sp>
        <p:sp>
          <p:nvSpPr>
            <p:cNvPr id="40" name="Ellipse 39"/>
            <p:cNvSpPr/>
            <p:nvPr/>
          </p:nvSpPr>
          <p:spPr>
            <a:xfrm>
              <a:off x="305337" y="5136812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>
                  <a:latin typeface="Lucida Bright" panose="02040602050505020304" pitchFamily="18" charset="0"/>
                </a:rPr>
                <a:t>4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  <p:sp>
        <p:nvSpPr>
          <p:cNvPr id="43" name="Ellipse 42"/>
          <p:cNvSpPr/>
          <p:nvPr/>
        </p:nvSpPr>
        <p:spPr>
          <a:xfrm>
            <a:off x="3426218" y="95537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123826" y="5673150"/>
            <a:ext cx="8839199" cy="523220"/>
            <a:chOff x="123826" y="5673150"/>
            <a:chExt cx="8839199" cy="523220"/>
          </a:xfrm>
        </p:grpSpPr>
        <p:sp>
          <p:nvSpPr>
            <p:cNvPr id="42" name="Rectangle 41"/>
            <p:cNvSpPr/>
            <p:nvPr/>
          </p:nvSpPr>
          <p:spPr>
            <a:xfrm>
              <a:off x="123826" y="5673150"/>
              <a:ext cx="88391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1400" dirty="0" smtClean="0">
                  <a:latin typeface="Lucida Bright" panose="02040602050505020304" pitchFamily="18" charset="0"/>
                </a:rPr>
                <a:t>This second html.erb file is named “partial” as it is only a partial part of the final rendered web page. Its name must start with an underscore or Rails will not recognize it as a “partial”.</a:t>
              </a:r>
            </a:p>
          </p:txBody>
        </p:sp>
        <p:sp>
          <p:nvSpPr>
            <p:cNvPr id="44" name="Ellipse 43"/>
            <p:cNvSpPr/>
            <p:nvPr/>
          </p:nvSpPr>
          <p:spPr>
            <a:xfrm>
              <a:off x="298382" y="5730377"/>
              <a:ext cx="224634" cy="2246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b="1" smtClean="0">
                  <a:latin typeface="Lucida Bright" panose="02040602050505020304" pitchFamily="18" charset="0"/>
                </a:rPr>
                <a:t>5</a:t>
              </a:r>
              <a:endParaRPr lang="fr-FR" sz="1400" b="1" dirty="0">
                <a:latin typeface="Lucida Bright" panose="02040602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35" grpId="0" animBg="1"/>
      <p:bldP spid="39" grpId="0" animBg="1"/>
      <p:bldP spid="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fr-FR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1346200" y="13335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Step by step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Template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pic>
        <p:nvPicPr>
          <p:cNvPr id="3074" name="Picture 2" descr="http://docs.oracle.com/cd/E10316_01/SiteStudio/10gr4/WebHelp-Designer/img/region_template2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848" y="1823651"/>
            <a:ext cx="4914900" cy="3257550"/>
          </a:xfrm>
          <a:prstGeom prst="rect">
            <a:avLst/>
          </a:prstGeom>
          <a:noFill/>
        </p:spPr>
      </p:pic>
      <p:grpSp>
        <p:nvGrpSpPr>
          <p:cNvPr id="8" name="Groupe 7"/>
          <p:cNvGrpSpPr/>
          <p:nvPr/>
        </p:nvGrpSpPr>
        <p:grpSpPr>
          <a:xfrm>
            <a:off x="5537029" y="2071602"/>
            <a:ext cx="3327981" cy="3044095"/>
            <a:chOff x="5537029" y="2071602"/>
            <a:chExt cx="3327981" cy="3044095"/>
          </a:xfrm>
        </p:grpSpPr>
        <p:sp>
          <p:nvSpPr>
            <p:cNvPr id="6" name="Rectangle 377"/>
            <p:cNvSpPr>
              <a:spLocks noChangeArrowheads="1"/>
            </p:cNvSpPr>
            <p:nvPr/>
          </p:nvSpPr>
          <p:spPr bwMode="auto">
            <a:xfrm>
              <a:off x="5537029" y="2071602"/>
              <a:ext cx="3327981" cy="3044095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Static template</a:t>
              </a:r>
              <a:endPara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5843088" y="2456212"/>
              <a:ext cx="2696187" cy="2585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 This is an example &lt;/h1&gt;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myVar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%&gt; &lt;/h1&gt;</a:t>
              </a: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&lt;%</a:t>
              </a:r>
              <a:r>
                <a:rPr kumimoji="0" lang="en-GB" sz="16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for </a:t>
              </a:r>
              <a:r>
                <a:rPr kumimoji="0" lang="en-GB" sz="1600" b="0" i="0" u="none" strike="noStrike" cap="none" normalizeH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i</a:t>
              </a:r>
              <a:r>
                <a:rPr kumimoji="0" lang="en-GB" sz="16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in 0..42 %&gt;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&lt;%=</a:t>
              </a:r>
              <a:r>
                <a:rPr kumimoji="0" lang="en-GB" sz="16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puts </a:t>
              </a:r>
              <a:r>
                <a:rPr kumimoji="0" lang="en-GB" sz="1600" b="0" i="0" u="none" strike="noStrike" cap="none" normalizeH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i</a:t>
              </a: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%&gt;</a:t>
              </a:r>
            </a:p>
            <a:p>
              <a:pPr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end %&gt;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&lt;/html&gt;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1922" name="Picture 2" descr="http://www.gizmodo.fr/wp-content/uploads/2013/08/shutterstock_720138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853" y="99968"/>
            <a:ext cx="929761" cy="929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Configuration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pic>
        <p:nvPicPr>
          <p:cNvPr id="1026" name="Picture 2" descr="http://fileinfo.com/images/icons/files/128/config-10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0126" y="0"/>
            <a:ext cx="1074388" cy="1074389"/>
          </a:xfrm>
          <a:prstGeom prst="rect">
            <a:avLst/>
          </a:prstGeom>
          <a:noFill/>
        </p:spPr>
      </p:pic>
      <p:pic>
        <p:nvPicPr>
          <p:cNvPr id="6" name="Picture 2" descr="http://docs.oracle.com/cd/E10316_01/SiteStudio/10gr4/WebHelp-Designer/img/region_template2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966" y="1177700"/>
            <a:ext cx="3247978" cy="2152729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4894046" y="1320254"/>
            <a:ext cx="3886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Title = “Lost dog”</a:t>
            </a:r>
          </a:p>
          <a:p>
            <a:r>
              <a:rPr lang="en-US" dirty="0" smtClean="0"/>
              <a:t>Subtitle = “42 $ cash reward”</a:t>
            </a:r>
          </a:p>
          <a:p>
            <a:r>
              <a:rPr lang="en-US" dirty="0" smtClean="0"/>
              <a:t>Intro = “Last seen today”</a:t>
            </a:r>
          </a:p>
          <a:p>
            <a:r>
              <a:rPr lang="en-US" dirty="0" smtClean="0"/>
              <a:t>Body = “Call 911 for more information”</a:t>
            </a:r>
          </a:p>
        </p:txBody>
      </p:sp>
      <p:grpSp>
        <p:nvGrpSpPr>
          <p:cNvPr id="3" name="Groupe 17"/>
          <p:cNvGrpSpPr/>
          <p:nvPr/>
        </p:nvGrpSpPr>
        <p:grpSpPr>
          <a:xfrm>
            <a:off x="713358" y="3632434"/>
            <a:ext cx="2919073" cy="2650921"/>
            <a:chOff x="5795260" y="2196834"/>
            <a:chExt cx="3327981" cy="3044095"/>
          </a:xfrm>
        </p:grpSpPr>
        <p:sp>
          <p:nvSpPr>
            <p:cNvPr id="16" name="Rectangle 377"/>
            <p:cNvSpPr>
              <a:spLocks noChangeArrowheads="1"/>
            </p:cNvSpPr>
            <p:nvPr/>
          </p:nvSpPr>
          <p:spPr bwMode="auto">
            <a:xfrm>
              <a:off x="5795260" y="2196834"/>
              <a:ext cx="3327981" cy="3044095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Static template</a:t>
              </a:r>
              <a:endPara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5843088" y="2456213"/>
              <a:ext cx="2725760" cy="2721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 This is an example &lt;/h1&gt;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</a:t>
              </a:r>
              <a:r>
                <a:rPr lang="en-GB" sz="14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myVar</a:t>
              </a:r>
              <a:r>
                <a:rPr lang="en-GB" sz="14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%&gt; &lt;/h1&gt;</a:t>
              </a:r>
              <a:endParaRPr kumimoji="0" lang="en-GB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&lt;%</a:t>
              </a:r>
              <a:r>
                <a:rPr kumimoji="0" lang="en-GB" sz="14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for </a:t>
              </a:r>
              <a:r>
                <a:rPr kumimoji="0" lang="en-GB" sz="1400" b="0" i="0" u="none" strike="noStrike" cap="none" normalizeH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i</a:t>
              </a:r>
              <a:r>
                <a:rPr kumimoji="0" lang="en-GB" sz="14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in 0..42 %&gt;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&lt;%=</a:t>
              </a:r>
              <a:r>
                <a:rPr kumimoji="0" lang="en-GB" sz="14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puts </a:t>
              </a:r>
              <a:r>
                <a:rPr kumimoji="0" lang="en-GB" sz="1400" b="0" i="0" u="none" strike="noStrike" cap="none" normalizeH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i</a:t>
              </a:r>
              <a:r>
                <a:rPr kumimoji="0" lang="en-GB" sz="1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%&gt;</a:t>
              </a:r>
            </a:p>
            <a:p>
              <a:pPr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end %&gt;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&lt;/html&gt;</a:t>
              </a:r>
              <a:endPara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e 42"/>
          <p:cNvGrpSpPr>
            <a:grpSpLocks/>
          </p:cNvGrpSpPr>
          <p:nvPr/>
        </p:nvGrpSpPr>
        <p:grpSpPr bwMode="auto">
          <a:xfrm>
            <a:off x="5211760" y="4108690"/>
            <a:ext cx="3462424" cy="1700212"/>
            <a:chOff x="37069" y="0"/>
            <a:chExt cx="34616" cy="17006"/>
          </a:xfrm>
        </p:grpSpPr>
        <p:sp>
          <p:nvSpPr>
            <p:cNvPr id="20" name="Rectangle 365"/>
            <p:cNvSpPr>
              <a:spLocks noChangeArrowheads="1"/>
            </p:cNvSpPr>
            <p:nvPr/>
          </p:nvSpPr>
          <p:spPr bwMode="auto">
            <a:xfrm>
              <a:off x="37069" y="0"/>
              <a:ext cx="34616" cy="17006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YAML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ZoneTexte 4"/>
            <p:cNvSpPr txBox="1">
              <a:spLocks noChangeArrowheads="1"/>
            </p:cNvSpPr>
            <p:nvPr/>
          </p:nvSpPr>
          <p:spPr bwMode="auto">
            <a:xfrm>
              <a:off x="37831" y="6110"/>
              <a:ext cx="33145" cy="8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b="0" i="0" u="none" strike="noStrike" cap="none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myV</a:t>
              </a:r>
              <a:r>
                <a:rPr lang="en-GB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ar</a:t>
              </a: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: “This is another</a:t>
              </a:r>
              <a:r>
                <a:rPr kumimoji="0" lang="en-GB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example</a:t>
              </a: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”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	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5" name="Connecteur droit 14"/>
          <p:cNvCxnSpPr/>
          <p:nvPr/>
        </p:nvCxnSpPr>
        <p:spPr>
          <a:xfrm rot="16200000" flipH="1">
            <a:off x="1857725" y="3762024"/>
            <a:ext cx="5435803" cy="2630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Script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843088" y="2456212"/>
            <a:ext cx="2723438" cy="221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&lt;html&gt;</a:t>
            </a:r>
          </a:p>
          <a:p>
            <a:pPr lvl="0" fontAlgn="base">
              <a:spcBef>
                <a:spcPts val="500"/>
              </a:spcBef>
              <a:spcAft>
                <a:spcPts val="500"/>
              </a:spcAft>
            </a:pPr>
            <a:r>
              <a:rPr lang="en-GB" sz="16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&lt;h1&gt; This in an example &lt;/h1&gt;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&lt;%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 for </a:t>
            </a:r>
            <a:r>
              <a:rPr kumimoji="0" lang="en-GB" sz="1600" b="0" i="0" u="none" strike="noStrike" cap="none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i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 in 0..42 %&gt;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&lt;%=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 puts </a:t>
            </a:r>
            <a:r>
              <a:rPr kumimoji="0" lang="en-GB" sz="1600" b="0" i="0" u="none" strike="noStrike" cap="none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i</a:t>
            </a: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%&gt;</a:t>
            </a:r>
          </a:p>
          <a:p>
            <a:pPr fontAlgn="base">
              <a:spcBef>
                <a:spcPts val="500"/>
              </a:spcBef>
              <a:spcAft>
                <a:spcPts val="500"/>
              </a:spcAft>
            </a:pPr>
            <a:r>
              <a:rPr lang="en-GB" sz="16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&lt;% end %&gt;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&lt;/html&gt;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0898" name="Picture 2" descr="http://4.bp.blogspot.com/-w7LJLXEX4Zw/UF7pkD7ggsI/AAAAAAAACUA/9oAr4ccwXkI/s1600/File+Scri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403" y="172993"/>
            <a:ext cx="849442" cy="849442"/>
          </a:xfrm>
          <a:prstGeom prst="rect">
            <a:avLst/>
          </a:prstGeom>
          <a:noFill/>
        </p:spPr>
      </p:pic>
      <p:pic>
        <p:nvPicPr>
          <p:cNvPr id="80900" name="Picture 4" descr="http://www.partitions-instrumentales.fr/miniatures/Der%20Vogelfanger%20-%20Papageno%20Moz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94188"/>
            <a:ext cx="3847071" cy="5448605"/>
          </a:xfrm>
          <a:prstGeom prst="rect">
            <a:avLst/>
          </a:prstGeom>
          <a:noFill/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4103" y="1182848"/>
            <a:ext cx="5128994" cy="515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202884" y="2709644"/>
            <a:ext cx="4009938" cy="302004"/>
          </a:xfrm>
          <a:prstGeom prst="rect">
            <a:avLst/>
          </a:prstGeom>
          <a:solidFill>
            <a:schemeClr val="accent4">
              <a:alpha val="1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e 30"/>
          <p:cNvGrpSpPr>
            <a:grpSpLocks/>
          </p:cNvGrpSpPr>
          <p:nvPr/>
        </p:nvGrpSpPr>
        <p:grpSpPr bwMode="auto">
          <a:xfrm>
            <a:off x="5040415" y="2650982"/>
            <a:ext cx="3054962" cy="1737547"/>
            <a:chOff x="-62" y="19935"/>
            <a:chExt cx="22577" cy="12144"/>
          </a:xfrm>
        </p:grpSpPr>
        <p:sp>
          <p:nvSpPr>
            <p:cNvPr id="11" name="Rectangle 369"/>
            <p:cNvSpPr>
              <a:spLocks noChangeArrowheads="1"/>
            </p:cNvSpPr>
            <p:nvPr/>
          </p:nvSpPr>
          <p:spPr bwMode="auto">
            <a:xfrm>
              <a:off x="-62" y="19935"/>
              <a:ext cx="22577" cy="12144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Ruby Script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ZoneTexte 28"/>
            <p:cNvSpPr txBox="1">
              <a:spLocks noChangeArrowheads="1"/>
            </p:cNvSpPr>
            <p:nvPr/>
          </p:nvSpPr>
          <p:spPr bwMode="auto">
            <a:xfrm>
              <a:off x="1822" y="25460"/>
              <a:ext cx="19355" cy="3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data = YAML::load()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Generation of 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static pages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 </a:t>
            </a:r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1028" name="Connecteur droit avec flèche 39"/>
          <p:cNvCxnSpPr>
            <a:cxnSpLocks noChangeShapeType="1"/>
          </p:cNvCxnSpPr>
          <p:nvPr/>
        </p:nvCxnSpPr>
        <p:spPr bwMode="auto">
          <a:xfrm flipV="1">
            <a:off x="3151563" y="3447875"/>
            <a:ext cx="1177156" cy="425472"/>
          </a:xfrm>
          <a:prstGeom prst="straightConnector1">
            <a:avLst/>
          </a:prstGeom>
          <a:noFill/>
          <a:ln w="12700">
            <a:solidFill>
              <a:srgbClr val="5B9BD5"/>
            </a:solidFill>
            <a:miter lim="800000"/>
            <a:headEnd/>
            <a:tailEnd type="arrow" w="med" len="med"/>
          </a:ln>
        </p:spPr>
      </p:cxnSp>
      <p:grpSp>
        <p:nvGrpSpPr>
          <p:cNvPr id="3" name="Groupe 54"/>
          <p:cNvGrpSpPr/>
          <p:nvPr/>
        </p:nvGrpSpPr>
        <p:grpSpPr>
          <a:xfrm>
            <a:off x="1321219" y="5470183"/>
            <a:ext cx="1520825" cy="638175"/>
            <a:chOff x="1321219" y="5470183"/>
            <a:chExt cx="1520825" cy="638175"/>
          </a:xfrm>
        </p:grpSpPr>
        <p:sp>
          <p:nvSpPr>
            <p:cNvPr id="1030" name="Zone de texte 436"/>
            <p:cNvSpPr txBox="1">
              <a:spLocks noChangeArrowheads="1"/>
            </p:cNvSpPr>
            <p:nvPr/>
          </p:nvSpPr>
          <p:spPr bwMode="auto">
            <a:xfrm>
              <a:off x="1321219" y="5470183"/>
              <a:ext cx="965200" cy="2778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Used by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Zone de texte 437"/>
            <p:cNvSpPr txBox="1">
              <a:spLocks noChangeArrowheads="1"/>
            </p:cNvSpPr>
            <p:nvPr/>
          </p:nvSpPr>
          <p:spPr bwMode="auto">
            <a:xfrm>
              <a:off x="1391069" y="5808320"/>
              <a:ext cx="914400" cy="30003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5B9BD5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Generate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2" name="Flèche droite 438"/>
            <p:cNvSpPr>
              <a:spLocks noChangeArrowheads="1"/>
            </p:cNvSpPr>
            <p:nvPr/>
          </p:nvSpPr>
          <p:spPr bwMode="auto">
            <a:xfrm>
              <a:off x="2346744" y="5508283"/>
              <a:ext cx="465138" cy="214312"/>
            </a:xfrm>
            <a:prstGeom prst="rightArrow">
              <a:avLst>
                <a:gd name="adj1" fmla="val 50000"/>
                <a:gd name="adj2" fmla="val 50029"/>
              </a:avLst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33" name="Connecteur droit avec flèche 439"/>
            <p:cNvCxnSpPr>
              <a:cxnSpLocks noChangeShapeType="1"/>
            </p:cNvCxnSpPr>
            <p:nvPr/>
          </p:nvCxnSpPr>
          <p:spPr bwMode="auto">
            <a:xfrm>
              <a:off x="2311819" y="5976595"/>
              <a:ext cx="530225" cy="0"/>
            </a:xfrm>
            <a:prstGeom prst="straightConnector1">
              <a:avLst/>
            </a:prstGeom>
            <a:noFill/>
            <a:ln w="12700">
              <a:solidFill>
                <a:srgbClr val="5B9BD5"/>
              </a:solidFill>
              <a:miter lim="800000"/>
              <a:headEnd/>
              <a:tailEnd type="arrow" w="med" len="med"/>
            </a:ln>
          </p:spPr>
        </p:cxnSp>
      </p:grpSp>
      <p:grpSp>
        <p:nvGrpSpPr>
          <p:cNvPr id="4" name="Groupe 51"/>
          <p:cNvGrpSpPr/>
          <p:nvPr/>
        </p:nvGrpSpPr>
        <p:grpSpPr>
          <a:xfrm>
            <a:off x="5578679" y="4299977"/>
            <a:ext cx="1157522" cy="573138"/>
            <a:chOff x="5578679" y="4299977"/>
            <a:chExt cx="1157522" cy="573138"/>
          </a:xfrm>
        </p:grpSpPr>
        <p:sp>
          <p:nvSpPr>
            <p:cNvPr id="380" name="Flèche droite 380"/>
            <p:cNvSpPr>
              <a:spLocks noChangeArrowheads="1"/>
            </p:cNvSpPr>
            <p:nvPr/>
          </p:nvSpPr>
          <p:spPr bwMode="auto">
            <a:xfrm rot="5400000">
              <a:off x="5871984" y="4008899"/>
              <a:ext cx="570911" cy="1157522"/>
            </a:xfrm>
            <a:prstGeom prst="rightArrow">
              <a:avLst>
                <a:gd name="adj1" fmla="val 50000"/>
                <a:gd name="adj2" fmla="val 49998"/>
              </a:avLst>
            </a:prstGeom>
            <a:gradFill rotWithShape="1">
              <a:gsLst>
                <a:gs pos="0">
                  <a:srgbClr val="9B9B9B"/>
                </a:gs>
                <a:gs pos="50000">
                  <a:srgbClr val="8E8E8E"/>
                </a:gs>
                <a:gs pos="100000">
                  <a:srgbClr val="797979"/>
                </a:gs>
              </a:gsLst>
              <a:lin ang="5400000"/>
            </a:gra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Bright" pitchFamily="18" charset="0"/>
                  <a:cs typeface="Arial" pitchFamily="34" charset="0"/>
                </a:rPr>
                <a:t> 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1" name="ZoneTexte 52"/>
            <p:cNvSpPr txBox="1">
              <a:spLocks noChangeArrowheads="1"/>
            </p:cNvSpPr>
            <p:nvPr/>
          </p:nvSpPr>
          <p:spPr bwMode="auto">
            <a:xfrm>
              <a:off x="5856765" y="4299977"/>
              <a:ext cx="584200" cy="369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ROR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78" name="Text Box 15"/>
          <p:cNvSpPr txBox="1">
            <a:spLocks noChangeArrowheads="1"/>
          </p:cNvSpPr>
          <p:nvPr/>
        </p:nvSpPr>
        <p:spPr bwMode="auto">
          <a:xfrm>
            <a:off x="908549" y="793302"/>
            <a:ext cx="3247494" cy="8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&lt;html&gt;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&lt;%= data[“sponsors”][0][“name”] %&gt;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&lt;/html&gt;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0" name="ZoneTexte 28"/>
          <p:cNvSpPr txBox="1">
            <a:spLocks noChangeArrowheads="1"/>
          </p:cNvSpPr>
          <p:nvPr/>
        </p:nvSpPr>
        <p:spPr bwMode="auto">
          <a:xfrm>
            <a:off x="593761" y="4352068"/>
            <a:ext cx="2473150" cy="60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data = YAML::load()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e 53"/>
          <p:cNvGrpSpPr/>
          <p:nvPr/>
        </p:nvGrpSpPr>
        <p:grpSpPr>
          <a:xfrm>
            <a:off x="569082" y="3271706"/>
            <a:ext cx="2630633" cy="1494327"/>
            <a:chOff x="569082" y="3271706"/>
            <a:chExt cx="2630633" cy="1494327"/>
          </a:xfrm>
        </p:grpSpPr>
        <p:sp>
          <p:nvSpPr>
            <p:cNvPr id="35" name="Rectangle 369"/>
            <p:cNvSpPr>
              <a:spLocks noChangeArrowheads="1"/>
            </p:cNvSpPr>
            <p:nvPr/>
          </p:nvSpPr>
          <p:spPr bwMode="auto">
            <a:xfrm>
              <a:off x="569082" y="3271706"/>
              <a:ext cx="2585179" cy="1494327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Ruby Script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ZoneTexte 28"/>
            <p:cNvSpPr txBox="1">
              <a:spLocks noChangeArrowheads="1"/>
            </p:cNvSpPr>
            <p:nvPr/>
          </p:nvSpPr>
          <p:spPr bwMode="auto">
            <a:xfrm>
              <a:off x="580732" y="3919664"/>
              <a:ext cx="2618983" cy="461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data = YAML::load()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e 44"/>
          <p:cNvGrpSpPr/>
          <p:nvPr/>
        </p:nvGrpSpPr>
        <p:grpSpPr>
          <a:xfrm>
            <a:off x="319077" y="377504"/>
            <a:ext cx="3330134" cy="2021748"/>
            <a:chOff x="268743" y="201336"/>
            <a:chExt cx="3330134" cy="2021748"/>
          </a:xfrm>
        </p:grpSpPr>
        <p:sp>
          <p:nvSpPr>
            <p:cNvPr id="37" name="Rectangle 377"/>
            <p:cNvSpPr>
              <a:spLocks noChangeArrowheads="1"/>
            </p:cNvSpPr>
            <p:nvPr/>
          </p:nvSpPr>
          <p:spPr bwMode="auto">
            <a:xfrm>
              <a:off x="268743" y="201336"/>
              <a:ext cx="3330134" cy="2021748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Static template</a:t>
              </a:r>
              <a:endPara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 Box 15"/>
            <p:cNvSpPr txBox="1">
              <a:spLocks noChangeArrowheads="1"/>
            </p:cNvSpPr>
            <p:nvPr/>
          </p:nvSpPr>
          <p:spPr bwMode="auto">
            <a:xfrm>
              <a:off x="633524" y="627412"/>
              <a:ext cx="2696187" cy="1461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 This is an example &lt;/h1&gt;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myVar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%&gt; &lt;/h1&gt;</a:t>
              </a: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&lt;/html&gt;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29" name="Flèche droite 37"/>
          <p:cNvSpPr>
            <a:spLocks noChangeArrowheads="1"/>
          </p:cNvSpPr>
          <p:nvPr/>
        </p:nvSpPr>
        <p:spPr bwMode="auto">
          <a:xfrm rot="5400000">
            <a:off x="1503890" y="2713017"/>
            <a:ext cx="864068" cy="236538"/>
          </a:xfrm>
          <a:prstGeom prst="rightArrow">
            <a:avLst>
              <a:gd name="adj1" fmla="val 50000"/>
              <a:gd name="adj2" fmla="val 49979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e 42"/>
          <p:cNvGrpSpPr>
            <a:grpSpLocks/>
          </p:cNvGrpSpPr>
          <p:nvPr/>
        </p:nvGrpSpPr>
        <p:grpSpPr bwMode="auto">
          <a:xfrm>
            <a:off x="4213470" y="316866"/>
            <a:ext cx="3462424" cy="1700212"/>
            <a:chOff x="37069" y="0"/>
            <a:chExt cx="34616" cy="17006"/>
          </a:xfrm>
        </p:grpSpPr>
        <p:sp>
          <p:nvSpPr>
            <p:cNvPr id="40" name="Rectangle 365"/>
            <p:cNvSpPr>
              <a:spLocks noChangeArrowheads="1"/>
            </p:cNvSpPr>
            <p:nvPr/>
          </p:nvSpPr>
          <p:spPr bwMode="auto">
            <a:xfrm>
              <a:off x="37069" y="0"/>
              <a:ext cx="34616" cy="17006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YAML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ZoneTexte 4"/>
            <p:cNvSpPr txBox="1">
              <a:spLocks noChangeArrowheads="1"/>
            </p:cNvSpPr>
            <p:nvPr/>
          </p:nvSpPr>
          <p:spPr bwMode="auto">
            <a:xfrm>
              <a:off x="37831" y="6110"/>
              <a:ext cx="33145" cy="8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b="0" i="0" u="none" strike="noStrike" cap="none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myV</a:t>
              </a:r>
              <a:r>
                <a:rPr lang="en-GB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ar</a:t>
              </a: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: “This is another</a:t>
              </a:r>
              <a:r>
                <a:rPr kumimoji="0" lang="en-GB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example</a:t>
              </a: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”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	</a:t>
              </a: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27" name="Flèche droite 37"/>
          <p:cNvSpPr>
            <a:spLocks noChangeArrowheads="1"/>
          </p:cNvSpPr>
          <p:nvPr/>
        </p:nvSpPr>
        <p:spPr bwMode="auto">
          <a:xfrm rot="7619339">
            <a:off x="2851797" y="2584527"/>
            <a:ext cx="1712603" cy="236537"/>
          </a:xfrm>
          <a:prstGeom prst="rightArrow">
            <a:avLst>
              <a:gd name="adj1" fmla="val 50000"/>
              <a:gd name="adj2" fmla="val 50068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e 45"/>
          <p:cNvGrpSpPr/>
          <p:nvPr/>
        </p:nvGrpSpPr>
        <p:grpSpPr>
          <a:xfrm>
            <a:off x="4347190" y="2283202"/>
            <a:ext cx="3370028" cy="2021748"/>
            <a:chOff x="268743" y="201336"/>
            <a:chExt cx="3370028" cy="2021748"/>
          </a:xfrm>
        </p:grpSpPr>
        <p:sp>
          <p:nvSpPr>
            <p:cNvPr id="47" name="Rectangle 377"/>
            <p:cNvSpPr>
              <a:spLocks noChangeArrowheads="1"/>
            </p:cNvSpPr>
            <p:nvPr/>
          </p:nvSpPr>
          <p:spPr bwMode="auto">
            <a:xfrm>
              <a:off x="268743" y="201336"/>
              <a:ext cx="3330134" cy="2021748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Static template</a:t>
              </a:r>
              <a:endParaRPr kumimoji="0" 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 Box 15"/>
            <p:cNvSpPr txBox="1">
              <a:spLocks noChangeArrowheads="1"/>
            </p:cNvSpPr>
            <p:nvPr/>
          </p:nvSpPr>
          <p:spPr bwMode="auto">
            <a:xfrm>
              <a:off x="482522" y="627412"/>
              <a:ext cx="3156249" cy="1461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 This is an example &lt;/h1&gt;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&lt;h2&gt; This is another example &lt;/h2&gt;</a:t>
              </a: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&lt;/html&gt;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e 30"/>
          <p:cNvGrpSpPr/>
          <p:nvPr/>
        </p:nvGrpSpPr>
        <p:grpSpPr>
          <a:xfrm>
            <a:off x="4706224" y="4902294"/>
            <a:ext cx="2877424" cy="1417637"/>
            <a:chOff x="4706224" y="4902294"/>
            <a:chExt cx="2877424" cy="1417637"/>
          </a:xfrm>
        </p:grpSpPr>
        <p:sp>
          <p:nvSpPr>
            <p:cNvPr id="374" name="Rectangle 374"/>
            <p:cNvSpPr>
              <a:spLocks noChangeArrowheads="1"/>
            </p:cNvSpPr>
            <p:nvPr/>
          </p:nvSpPr>
          <p:spPr bwMode="auto">
            <a:xfrm>
              <a:off x="4706224" y="4902294"/>
              <a:ext cx="2877424" cy="1417637"/>
            </a:xfrm>
            <a:prstGeom prst="rect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View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004033" y="5323520"/>
              <a:ext cx="2478947" cy="8053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2000" b="1" i="1" u="sng" dirty="0" smtClean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This is an example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dirty="0" smtClean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This is another example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in “Monitor Your Robot”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676400" y="1651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24767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the server of a GET </a:t>
            </a:r>
            <a:r>
              <a:rPr lang="fr-FR" sz="36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</a:t>
            </a:r>
            <a:r>
              <a:rPr lang="fr-FR" sz="3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 the page « Real-Time »</a:t>
            </a:r>
            <a:endParaRPr lang="fr-FR" sz="3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1600200" y="14224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9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2158" y="996397"/>
            <a:ext cx="3242058" cy="8641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latin typeface="Lucida Bright" panose="020406020505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158" y="1867028"/>
            <a:ext cx="3253416" cy="3426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latin typeface="Lucida Bright" panose="02040602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2158" y="5293069"/>
            <a:ext cx="3240340" cy="118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latin typeface="Lucida Bright" panose="020406020505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21350" y="1058907"/>
            <a:ext cx="3367880" cy="2629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2" name="Rectangle 11"/>
          <p:cNvSpPr/>
          <p:nvPr/>
        </p:nvSpPr>
        <p:spPr>
          <a:xfrm>
            <a:off x="5721350" y="1625600"/>
            <a:ext cx="3367880" cy="4756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3" name="Rectangle 12"/>
          <p:cNvSpPr/>
          <p:nvPr/>
        </p:nvSpPr>
        <p:spPr>
          <a:xfrm>
            <a:off x="5721348" y="1321894"/>
            <a:ext cx="3367882" cy="303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ZoneTexte 13"/>
          <p:cNvSpPr txBox="1"/>
          <p:nvPr/>
        </p:nvSpPr>
        <p:spPr>
          <a:xfrm flipH="1">
            <a:off x="4482191" y="2680714"/>
            <a:ext cx="3994151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i="1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2400" i="1" u="sng" dirty="0" smtClean="0">
                <a:latin typeface="Lucida Bright" panose="02040602050505020304" pitchFamily="18" charset="0"/>
              </a:rPr>
              <a:t>:</a:t>
            </a:r>
          </a:p>
          <a:p>
            <a:endParaRPr lang="fr-FR" i="1" u="sng" dirty="0" smtClean="0"/>
          </a:p>
          <a:p>
            <a:r>
              <a:rPr lang="fr-FR" sz="2800" b="1" dirty="0" smtClean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    </a:t>
            </a:r>
            <a:r>
              <a:rPr lang="fr-FR" sz="2800" b="1" dirty="0" err="1" smtClean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Get</a:t>
            </a:r>
            <a:r>
              <a:rPr lang="fr-FR" sz="2800" b="1" dirty="0" smtClean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HTML and </a:t>
            </a:r>
            <a:r>
              <a:rPr lang="fr-FR" sz="2800" b="1" dirty="0" smtClean="0">
                <a:solidFill>
                  <a:schemeClr val="bg2">
                    <a:lumMod val="50000"/>
                  </a:schemeClr>
                </a:solidFill>
                <a:latin typeface="Lucida Bright" panose="02040602050505020304" pitchFamily="18" charset="0"/>
              </a:rPr>
              <a:t>CSS</a:t>
            </a:r>
          </a:p>
          <a:p>
            <a:endParaRPr lang="fr-FR" sz="2800" b="1" dirty="0">
              <a:solidFill>
                <a:schemeClr val="bg2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b="1" dirty="0" smtClean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0"/>
              </a:rPr>
              <a:t>    </a:t>
            </a:r>
            <a:r>
              <a:rPr lang="fr-FR" sz="2800" b="1" dirty="0" err="1" smtClean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0"/>
              </a:rPr>
              <a:t>Get</a:t>
            </a:r>
            <a:r>
              <a:rPr lang="fr-FR" sz="2800" b="1" dirty="0" smtClean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0"/>
              </a:rPr>
              <a:t>Javascripts</a:t>
            </a:r>
            <a:endParaRPr lang="fr-FR" sz="2800" b="1" dirty="0">
              <a:solidFill>
                <a:schemeClr val="accent2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endParaRPr lang="fr-FR" sz="2800" b="1" dirty="0">
              <a:solidFill>
                <a:schemeClr val="bg2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    </a:t>
            </a:r>
            <a:r>
              <a:rPr lang="fr-FR" sz="2800" b="1" dirty="0" err="1" smtClean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Initialize</a:t>
            </a:r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800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GUI</a:t>
            </a:r>
          </a:p>
          <a:p>
            <a:endParaRPr lang="fr-FR" i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5721348" y="1041208"/>
            <a:ext cx="3422652" cy="120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Started GET "/real-time" for ::1 at </a:t>
            </a:r>
            <a:r>
              <a:rPr lang="en-US" sz="500" dirty="0" smtClean="0"/>
              <a:t>2015-03-11 22:35:22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 err="1"/>
              <a:t>ActiveRecord</a:t>
            </a:r>
            <a:r>
              <a:rPr lang="en-US" sz="500" dirty="0"/>
              <a:t>::</a:t>
            </a:r>
            <a:r>
              <a:rPr lang="en-US" sz="500" dirty="0" err="1"/>
              <a:t>SchemaMigration</a:t>
            </a:r>
            <a:r>
              <a:rPr lang="en-US" sz="500" dirty="0"/>
              <a:t> Load (1.0ms)  SELECT "</a:t>
            </a:r>
            <a:r>
              <a:rPr lang="en-US" sz="500" dirty="0" err="1"/>
              <a:t>schema_migrations</a:t>
            </a:r>
            <a:r>
              <a:rPr lang="en-US" sz="500" dirty="0"/>
              <a:t>".* </a:t>
            </a:r>
            <a:r>
              <a:rPr lang="en-US" sz="500" dirty="0" err="1"/>
              <a:t>FROM"schema_migrations</a:t>
            </a:r>
            <a:r>
              <a:rPr lang="en-US" sz="500" dirty="0"/>
              <a:t>"</a:t>
            </a:r>
            <a:br>
              <a:rPr lang="en-US" sz="500" dirty="0"/>
            </a:br>
            <a:r>
              <a:rPr lang="en-US" sz="500" dirty="0"/>
              <a:t>Processing by </a:t>
            </a:r>
            <a:r>
              <a:rPr lang="en-US" sz="500" dirty="0" err="1"/>
              <a:t>RealTimeController#show</a:t>
            </a:r>
            <a:r>
              <a:rPr lang="en-US" sz="500" dirty="0"/>
              <a:t> as HTML</a:t>
            </a:r>
            <a:br>
              <a:rPr lang="en-US" sz="500" dirty="0"/>
            </a:br>
            <a:r>
              <a:rPr lang="en-US" sz="500" dirty="0"/>
              <a:t> (1.0ms)  SELECT COUNT(*) FROM "missions" WHERE (start &lt; </a:t>
            </a:r>
            <a:r>
              <a:rPr lang="en-US" sz="500" dirty="0" smtClean="0"/>
              <a:t>'2015-03-11 21:35:23</a:t>
            </a:r>
            <a:r>
              <a:rPr lang="en-US" sz="500" dirty="0"/>
              <a:t>.</a:t>
            </a:r>
            <a:br>
              <a:rPr lang="en-US" sz="500" dirty="0"/>
            </a:br>
            <a:r>
              <a:rPr lang="en-US" sz="500" dirty="0" smtClean="0"/>
              <a:t>029305' </a:t>
            </a:r>
            <a:r>
              <a:rPr lang="en-US" sz="500" dirty="0"/>
              <a:t>AND </a:t>
            </a:r>
            <a:r>
              <a:rPr lang="en-US" sz="500" dirty="0" smtClean="0"/>
              <a:t>'2015-03-11 21:35:23.029305' </a:t>
            </a:r>
            <a:r>
              <a:rPr lang="en-US" sz="500" dirty="0"/>
              <a:t>&lt; end)</a:t>
            </a:r>
            <a:br>
              <a:rPr lang="en-US" sz="500" dirty="0"/>
            </a:br>
            <a:r>
              <a:rPr lang="en-US" sz="500" dirty="0"/>
              <a:t>Rendered </a:t>
            </a:r>
            <a:r>
              <a:rPr lang="en-US" sz="500" dirty="0" err="1"/>
              <a:t>real_time</a:t>
            </a:r>
            <a:r>
              <a:rPr lang="en-US" sz="500" dirty="0"/>
              <a:t>/</a:t>
            </a:r>
            <a:r>
              <a:rPr lang="en-US" sz="500" dirty="0" err="1"/>
              <a:t>show.html.erb</a:t>
            </a:r>
            <a:r>
              <a:rPr lang="en-US" sz="500" dirty="0"/>
              <a:t> within layouts/application (68.0ms)</a:t>
            </a:r>
            <a:br>
              <a:rPr lang="en-US" sz="500" dirty="0"/>
            </a:br>
            <a:r>
              <a:rPr lang="en-US" sz="500" dirty="0"/>
              <a:t>Completed 200 OK in 304ms (Views: 267.0ms | </a:t>
            </a:r>
            <a:r>
              <a:rPr lang="en-US" sz="500" dirty="0" err="1"/>
              <a:t>ActiveRecord</a:t>
            </a:r>
            <a:r>
              <a:rPr lang="en-US" sz="500" dirty="0"/>
              <a:t>: 1.0ms)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assets/jquery-87424c3c19e96d4fb033c10ebe21ec40.js?body=1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assets/jquery.cookie-6f1aca88e6c397046084354934853e04.js?body=1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assets/jquery_ujs-e27bd20a10d29655845a22d71ef94f2f.js?body=1</a:t>
            </a:r>
            <a:r>
              <a:rPr lang="en-US" sz="500" dirty="0"/>
              <a:t>" for::1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assets/functions-d97ed371128fcea95ddbe699f474594b.js?body=1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assets/application-fcbbf6628d6f1d1ebf9b5fcf689bd2e9.js?body=1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assets/real_time-6040e6444b4d7f760bf2778eb61a3750.js?body=1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endParaRPr lang="fr-FR" sz="500" dirty="0"/>
          </a:p>
          <a:p>
            <a:endParaRPr lang="fr-FR" sz="450" dirty="0"/>
          </a:p>
        </p:txBody>
      </p:sp>
      <p:sp>
        <p:nvSpPr>
          <p:cNvPr id="17" name="ZoneTexte 16"/>
          <p:cNvSpPr txBox="1"/>
          <p:nvPr/>
        </p:nvSpPr>
        <p:spPr>
          <a:xfrm>
            <a:off x="192158" y="996397"/>
            <a:ext cx="3846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/>
              <a:t>Started GET "/view"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20:26:01 +0100</a:t>
            </a:r>
            <a:br>
              <a:rPr lang="en-US" sz="500" b="1" dirty="0"/>
            </a:br>
            <a:r>
              <a:rPr lang="en-US" sz="500" b="1" dirty="0"/>
              <a:t>Processing by </a:t>
            </a:r>
            <a:r>
              <a:rPr lang="en-US" sz="500" b="1" dirty="0" err="1"/>
              <a:t>ViewController#view</a:t>
            </a:r>
            <a:r>
              <a:rPr lang="en-US" sz="500" b="1" dirty="0"/>
              <a:t> as HTML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view.html.erb</a:t>
            </a:r>
            <a:r>
              <a:rPr lang="en-US" sz="500" b="1" dirty="0"/>
              <a:t> within layouts/</a:t>
            </a:r>
            <a:r>
              <a:rPr lang="en-US" sz="500" b="1" dirty="0" err="1"/>
              <a:t>noturbolinks</a:t>
            </a:r>
            <a:r>
              <a:rPr lang="en-US" sz="500" b="1" dirty="0"/>
              <a:t> (4.4ms)</a:t>
            </a:r>
            <a:br>
              <a:rPr lang="en-US" sz="500" b="1" dirty="0"/>
            </a:br>
            <a:r>
              <a:rPr lang="en-US" sz="500" b="1" dirty="0"/>
              <a:t>Completed 200 OK in 943ms (Views: 940.6ms | </a:t>
            </a:r>
            <a:r>
              <a:rPr lang="en-US" sz="500" b="1" dirty="0" err="1"/>
              <a:t>ActiveRecord</a:t>
            </a:r>
            <a:r>
              <a:rPr lang="en-US" sz="500" b="1" dirty="0"/>
              <a:t>: 0.3ms)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stylesheets</a:t>
            </a:r>
            <a:r>
              <a:rPr lang="en-US" sz="500" b="1" dirty="0"/>
              <a:t>/styles.css"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+0 100</a:t>
            </a:r>
            <a:br>
              <a:rPr lang="en-US" sz="500" b="1" dirty="0"/>
            </a:br>
            <a:r>
              <a:rPr lang="en-US" sz="500" b="1" dirty="0"/>
              <a:t>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action_dispatch</a:t>
            </a:r>
            <a:r>
              <a:rPr lang="en-US" sz="500" b="1" dirty="0"/>
              <a:t>/middleware/templates/rescues/_</a:t>
            </a:r>
            <a:r>
              <a:rPr lang="en-US" sz="500" b="1" dirty="0" err="1"/>
              <a:t>trace.html.erb</a:t>
            </a:r>
            <a:r>
              <a:rPr lang="en-US" sz="500" b="1" dirty="0"/>
              <a:t> (2.4ms)</a:t>
            </a:r>
            <a:br>
              <a:rPr lang="en-US" sz="500" b="1" dirty="0"/>
            </a:br>
            <a:r>
              <a:rPr lang="en-US" sz="500" b="1" dirty="0"/>
              <a:t>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</a:t>
            </a:r>
            <a:r>
              <a:rPr lang="en-US" sz="500" b="1" dirty="0"/>
              <a:t> </a:t>
            </a:r>
            <a:r>
              <a:rPr lang="en-US" sz="500" b="1" dirty="0" err="1"/>
              <a:t>n_dispatch</a:t>
            </a:r>
            <a:r>
              <a:rPr lang="en-US" sz="500" b="1" dirty="0"/>
              <a:t>/middleware/templates/routes/_</a:t>
            </a:r>
            <a:r>
              <a:rPr lang="en-US" sz="500" b="1" dirty="0" err="1"/>
              <a:t>route.html.erb</a:t>
            </a:r>
            <a:r>
              <a:rPr lang="en-US" sz="500" b="1" dirty="0"/>
              <a:t> (18.0ms)</a:t>
            </a:r>
            <a:br>
              <a:rPr lang="en-US" sz="500" b="1" dirty="0"/>
            </a:br>
            <a:r>
              <a:rPr lang="en-US" sz="500" b="1" dirty="0"/>
              <a:t> 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action_dispatch</a:t>
            </a:r>
            <a:r>
              <a:rPr lang="en-US" sz="500" b="1" dirty="0"/>
              <a:t>/middleware/templates/routes/_</a:t>
            </a:r>
            <a:r>
              <a:rPr lang="en-US" sz="500" b="1" dirty="0" err="1"/>
              <a:t>table.html.erb</a:t>
            </a:r>
            <a:r>
              <a:rPr lang="en-US" sz="500" b="1" dirty="0"/>
              <a:t> (2.4ms)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jquery.turbolinks.js?body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2015-03-1120:26:02 </a:t>
            </a:r>
            <a:r>
              <a:rPr lang="en-US" sz="500" b="1" dirty="0"/>
              <a:t>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jquery_ujs.js?body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jquery.cookie.js?body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underscore.js?body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 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base.js?body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/base/</a:t>
            </a:r>
            <a:r>
              <a:rPr lang="en-US" sz="500" b="1" dirty="0" err="1"/>
              <a:t>base.js?body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 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base_builder.js?body</a:t>
            </a:r>
            <a:r>
              <a:rPr lang="en-US" sz="500" b="1" dirty="0"/>
              <a:t>=1" for 92.139.129.36 at 2 </a:t>
            </a:r>
            <a:r>
              <a:rPr lang="en-US" sz="500" b="1" dirty="0" smtClean="0"/>
              <a:t>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builder.js?body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handler.js?body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common.js?body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null_clusterer.js?body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bound.js?body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circle.js?body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clusterer.js?body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kml.js?body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map.js?body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marker.js?body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polygon.js?body</a:t>
            </a:r>
            <a:r>
              <a:rPr lang="en-US" sz="500" b="1" dirty="0"/>
              <a:t>=1" for 92.139.129.36 a 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polyline.js?body</a:t>
            </a:r>
            <a:r>
              <a:rPr lang="en-US" sz="500" b="1" dirty="0"/>
              <a:t>=1" for 92.139.129.36at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circle.js?body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clusterer.js?body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bound.js?body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kml.js?body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map.js?body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marker.js?body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polygon.js?body</a:t>
            </a:r>
            <a:r>
              <a:rPr lang="en-US" sz="500" b="1" dirty="0"/>
              <a:t>=1" for 92.139.129.36 </a:t>
            </a:r>
            <a:r>
              <a:rPr lang="en-US" sz="500" b="1" dirty="0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polyline.js?body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</a:t>
            </a:r>
            <a:r>
              <a:rPr lang="en-US" sz="500" b="1" dirty="0" err="1"/>
              <a:t>primitives.js?body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 </a:t>
            </a:r>
            <a:r>
              <a:rPr lang="en-US" sz="500" b="1" dirty="0"/>
              <a:t>-03-11 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turbolinks.js?body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coordinates.js?body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contact.js?body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home.js?body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members.js?body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missions.js?body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myaccount.js?body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robots.js?body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teams.js?body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trackers.js?body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tries.js?body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what.js?body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application.js?body</a:t>
            </a:r>
            <a:r>
              <a:rPr lang="en-US" sz="500" b="1" dirty="0"/>
              <a:t>=1" for 92.139.129.36 at </a:t>
            </a:r>
            <a:r>
              <a:rPr lang="en-US" sz="500" b="1" dirty="0" smtClean="0"/>
              <a:t>2015-03-11 </a:t>
            </a:r>
            <a:r>
              <a:rPr lang="en-US" sz="500" b="1" dirty="0"/>
              <a:t>20:26 :04 +0100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mapp</a:t>
            </a:r>
            <a:r>
              <a:rPr lang="en-US" sz="500" b="1" dirty="0"/>
              <a:t>" for 92.139.129.36 at </a:t>
            </a:r>
            <a:r>
              <a:rPr lang="en-US" sz="500" b="1" dirty="0" smtClean="0"/>
              <a:t>2015-03-11 20:26:05 </a:t>
            </a:r>
            <a:r>
              <a:rPr lang="en-US" sz="500" b="1" dirty="0"/>
              <a:t>+0100</a:t>
            </a:r>
            <a:endParaRPr lang="fr-FR" sz="500" b="1" dirty="0"/>
          </a:p>
          <a:p>
            <a:r>
              <a:rPr lang="en-US" sz="500" b="1" dirty="0"/>
              <a:t>Processing by </a:t>
            </a:r>
            <a:r>
              <a:rPr lang="en-US" sz="500" b="1" dirty="0" err="1"/>
              <a:t>ViewController#mapp</a:t>
            </a:r>
            <a:r>
              <a:rPr lang="en-US" sz="500" b="1" dirty="0"/>
              <a:t> as JS</a:t>
            </a:r>
            <a:br>
              <a:rPr lang="en-US" sz="500" b="1" dirty="0"/>
            </a:br>
            <a:r>
              <a:rPr lang="en-US" sz="500" b="1" dirty="0"/>
              <a:t>Rendered view/_</a:t>
            </a:r>
            <a:r>
              <a:rPr lang="en-US" sz="500" b="1" dirty="0" err="1"/>
              <a:t>mapp.html.erb</a:t>
            </a:r>
            <a:r>
              <a:rPr lang="en-US" sz="500" b="1" dirty="0"/>
              <a:t> (1.6ms)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mapp.js.erb</a:t>
            </a:r>
            <a:r>
              <a:rPr lang="en-US" sz="500" b="1" dirty="0"/>
              <a:t> (8.2ms)</a:t>
            </a:r>
            <a:br>
              <a:rPr lang="en-US" sz="500" b="1" dirty="0"/>
            </a:br>
            <a:r>
              <a:rPr lang="en-US" sz="500" b="1" dirty="0"/>
              <a:t>Completed 200 OK in </a:t>
            </a:r>
            <a:r>
              <a:rPr lang="en-US" sz="500" b="1" dirty="0" smtClean="0"/>
              <a:t>25ms </a:t>
            </a:r>
            <a:r>
              <a:rPr lang="en-US" sz="500" b="1" dirty="0"/>
              <a:t>(Views: 22.0ms | </a:t>
            </a:r>
            <a:r>
              <a:rPr lang="en-US" sz="500" b="1" dirty="0" err="1"/>
              <a:t>ActiveRecord</a:t>
            </a:r>
            <a:r>
              <a:rPr lang="en-US" sz="500" b="1" dirty="0"/>
              <a:t>: 0.0ms)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choiceteams</a:t>
            </a:r>
            <a:r>
              <a:rPr lang="en-US" sz="500" b="1" dirty="0"/>
              <a:t>" for 92.139.129.36 at </a:t>
            </a:r>
            <a:r>
              <a:rPr lang="en-US" sz="500" b="1" dirty="0" smtClean="0"/>
              <a:t>2015-03-11 20:26:05 </a:t>
            </a:r>
            <a:r>
              <a:rPr lang="en-US" sz="500" b="1" dirty="0"/>
              <a:t>+0100</a:t>
            </a:r>
            <a:br>
              <a:rPr lang="en-US" sz="500" b="1" dirty="0"/>
            </a:br>
            <a:r>
              <a:rPr lang="en-US" sz="500" b="1" dirty="0"/>
              <a:t>Processing by </a:t>
            </a:r>
            <a:r>
              <a:rPr lang="en-US" sz="500" b="1" dirty="0" err="1"/>
              <a:t>ViewController#choiceteams</a:t>
            </a:r>
            <a:r>
              <a:rPr lang="en-US" sz="500" b="1" dirty="0"/>
              <a:t> as JS</a:t>
            </a:r>
            <a:br>
              <a:rPr lang="en-US" sz="500" b="1" dirty="0"/>
            </a:br>
            <a:r>
              <a:rPr lang="en-US" sz="500" b="1" dirty="0"/>
              <a:t>Team Load (0.6ms)  SELECT "teams".* FROM "teams"</a:t>
            </a:r>
            <a:br>
              <a:rPr lang="en-US" sz="500" b="1" dirty="0"/>
            </a:br>
            <a:r>
              <a:rPr lang="en-US" sz="500" b="1" dirty="0"/>
              <a:t>Robot Load (0.4ms)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= 1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= 2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3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4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</a:t>
            </a:r>
            <a:r>
              <a:rPr lang="en-US" sz="500" b="1" dirty="0" smtClean="0"/>
              <a:t>5 </a:t>
            </a:r>
            <a:r>
              <a:rPr lang="en-US" sz="500" b="1" dirty="0"/>
              <a:t>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7 LIMIT 1</a:t>
            </a:r>
            <a:br>
              <a:rPr lang="en-US" sz="500" b="1" dirty="0"/>
            </a:br>
            <a:r>
              <a:rPr lang="en-US" sz="500" b="1" dirty="0"/>
              <a:t>Rendered view/_</a:t>
            </a:r>
            <a:r>
              <a:rPr lang="en-US" sz="500" b="1" dirty="0" err="1"/>
              <a:t>choiceteams.html.erb</a:t>
            </a:r>
            <a:r>
              <a:rPr lang="en-US" sz="500" b="1" dirty="0"/>
              <a:t> (29.6ms)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choiceteams.js.erb</a:t>
            </a:r>
            <a:r>
              <a:rPr lang="en-US" sz="500" b="1" dirty="0"/>
              <a:t> (37.1ms)</a:t>
            </a:r>
            <a:br>
              <a:rPr lang="en-US" sz="500" b="1" dirty="0"/>
            </a:br>
            <a:r>
              <a:rPr lang="en-US" sz="500" b="1" dirty="0"/>
              <a:t>Completed 200 OK in </a:t>
            </a:r>
            <a:r>
              <a:rPr lang="en-US" sz="500" b="1" dirty="0" smtClean="0"/>
              <a:t>50ms </a:t>
            </a:r>
            <a:r>
              <a:rPr lang="en-US" sz="500" b="1" dirty="0"/>
              <a:t>(Views: </a:t>
            </a:r>
            <a:r>
              <a:rPr lang="en-US" sz="500" b="1" dirty="0" smtClean="0"/>
              <a:t>45.1ms </a:t>
            </a:r>
            <a:r>
              <a:rPr lang="en-US" sz="500" b="1" dirty="0"/>
              <a:t>| </a:t>
            </a:r>
            <a:r>
              <a:rPr lang="en-US" sz="500" b="1" dirty="0" err="1"/>
              <a:t>ActiveRecord</a:t>
            </a:r>
            <a:r>
              <a:rPr lang="en-US" sz="500" b="1" dirty="0"/>
              <a:t>: 3.4ms)</a:t>
            </a:r>
            <a:endParaRPr lang="fr-FR" sz="500" b="1" dirty="0"/>
          </a:p>
          <a:p>
            <a:endParaRPr lang="fr-FR" sz="5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6261100" y="641097"/>
            <a:ext cx="273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Monitor </a:t>
            </a:r>
            <a:r>
              <a:rPr lang="fr-FR" sz="2000" i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Robot</a:t>
            </a:r>
            <a:endParaRPr lang="fr-FR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92158" y="565510"/>
            <a:ext cx="166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SWARMON</a:t>
            </a:r>
            <a:endParaRPr lang="fr-FR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>
                <a:solidFill>
                  <a:schemeClr val="accent1">
                    <a:lumMod val="50000"/>
                  </a:schemeClr>
                </a:solidFill>
              </a:rPr>
              <a:t>Comparaison of 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performance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80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999318" y="4744050"/>
            <a:ext cx="2189409" cy="640980"/>
          </a:xfrm>
          <a:prstGeom prst="rect">
            <a:avLst/>
          </a:prstGeom>
          <a:ln w="28575">
            <a:solidFill>
              <a:srgbClr val="E2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ZoneTexte 7"/>
          <p:cNvSpPr txBox="1"/>
          <p:nvPr/>
        </p:nvSpPr>
        <p:spPr>
          <a:xfrm>
            <a:off x="5382492" y="996397"/>
            <a:ext cx="3761508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Started GET "/real-time" for ::1 at </a:t>
            </a:r>
            <a:r>
              <a:rPr lang="en-US" sz="500" dirty="0" smtClean="0"/>
              <a:t>2015-03-11 22:35:22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 err="1"/>
              <a:t>ActiveRecord</a:t>
            </a:r>
            <a:r>
              <a:rPr lang="en-US" sz="500" dirty="0"/>
              <a:t>::</a:t>
            </a:r>
            <a:r>
              <a:rPr lang="en-US" sz="500" dirty="0" err="1"/>
              <a:t>SchemaMigration</a:t>
            </a:r>
            <a:r>
              <a:rPr lang="en-US" sz="500" dirty="0"/>
              <a:t> Load (1.0ms)  SELECT "</a:t>
            </a:r>
            <a:r>
              <a:rPr lang="en-US" sz="500" dirty="0" err="1"/>
              <a:t>schema_migrations</a:t>
            </a:r>
            <a:r>
              <a:rPr lang="en-US" sz="500" dirty="0"/>
              <a:t>".* </a:t>
            </a:r>
            <a:r>
              <a:rPr lang="en-US" sz="500" dirty="0" err="1"/>
              <a:t>FROM"schema_migrations</a:t>
            </a:r>
            <a:r>
              <a:rPr lang="en-US" sz="500" dirty="0"/>
              <a:t>"</a:t>
            </a:r>
            <a:br>
              <a:rPr lang="en-US" sz="500" dirty="0"/>
            </a:br>
            <a:r>
              <a:rPr lang="en-US" sz="500" dirty="0"/>
              <a:t>Processing by </a:t>
            </a:r>
            <a:r>
              <a:rPr lang="en-US" sz="500" dirty="0" err="1"/>
              <a:t>RealTimeController#show</a:t>
            </a:r>
            <a:r>
              <a:rPr lang="en-US" sz="500" dirty="0"/>
              <a:t> as HTML</a:t>
            </a:r>
            <a:br>
              <a:rPr lang="en-US" sz="500" dirty="0"/>
            </a:br>
            <a:r>
              <a:rPr lang="en-US" sz="500" dirty="0"/>
              <a:t> (1.0ms)  SELECT COUNT(*) FROM "missions" WHERE (start &lt; </a:t>
            </a:r>
            <a:r>
              <a:rPr lang="en-US" sz="500" dirty="0" smtClean="0"/>
              <a:t>'2015-03-11 21:35:23</a:t>
            </a:r>
            <a:r>
              <a:rPr lang="en-US" sz="500" dirty="0"/>
              <a:t>.</a:t>
            </a:r>
            <a:br>
              <a:rPr lang="en-US" sz="500" dirty="0"/>
            </a:br>
            <a:r>
              <a:rPr lang="en-US" sz="500" dirty="0" smtClean="0"/>
              <a:t>029305' </a:t>
            </a:r>
            <a:r>
              <a:rPr lang="en-US" sz="500" dirty="0"/>
              <a:t>AND </a:t>
            </a:r>
            <a:r>
              <a:rPr lang="en-US" sz="500" dirty="0" smtClean="0"/>
              <a:t>'2015-03-11 21:35:23.029305' </a:t>
            </a:r>
            <a:r>
              <a:rPr lang="en-US" sz="500" dirty="0"/>
              <a:t>&lt; end)</a:t>
            </a:r>
            <a:br>
              <a:rPr lang="en-US" sz="500" dirty="0"/>
            </a:br>
            <a:r>
              <a:rPr lang="en-US" sz="500" dirty="0"/>
              <a:t>Rendered </a:t>
            </a:r>
            <a:r>
              <a:rPr lang="en-US" sz="500" dirty="0" err="1"/>
              <a:t>real_time</a:t>
            </a:r>
            <a:r>
              <a:rPr lang="en-US" sz="500" dirty="0"/>
              <a:t>/</a:t>
            </a:r>
            <a:r>
              <a:rPr lang="en-US" sz="500" dirty="0" err="1"/>
              <a:t>show.html.erb</a:t>
            </a:r>
            <a:r>
              <a:rPr lang="en-US" sz="500" dirty="0"/>
              <a:t> within layouts/application (68.0ms)</a:t>
            </a:r>
            <a:br>
              <a:rPr lang="en-US" sz="500" dirty="0"/>
            </a:br>
            <a:r>
              <a:rPr lang="en-US" sz="500" dirty="0"/>
              <a:t>Completed 200 OK in 304ms (Views: 267.0ms | </a:t>
            </a:r>
            <a:r>
              <a:rPr lang="en-US" sz="500" dirty="0" err="1"/>
              <a:t>ActiveRecord</a:t>
            </a:r>
            <a:r>
              <a:rPr lang="en-US" sz="500" dirty="0"/>
              <a:t>: 1.0ms)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assets/jquery-87424c3c19e96d4fb033c10ebe21ec40.js?body=1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assets/jquery.cookie-6f1aca88e6c397046084354934853e04.js?body=1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assets/jquery_ujs-e27bd20a10d29655845a22d71ef94f2f.js?body=1</a:t>
            </a:r>
            <a:r>
              <a:rPr lang="en-US" sz="500" dirty="0"/>
              <a:t>" for::1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assets/functions-d97ed371128fcea95ddbe699f474594b.js?body=1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assets/application-fcbbf6628d6f1d1ebf9b5fcf689bd2e9.js?body=1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br>
              <a:rPr lang="en-US" sz="500" dirty="0"/>
            </a:br>
            <a:r>
              <a:rPr lang="en-US" sz="500" dirty="0"/>
              <a:t>Started GET "/</a:t>
            </a:r>
            <a:r>
              <a:rPr lang="en-US" sz="500" dirty="0" smtClean="0"/>
              <a:t>assets/real_time-6040e6444b4d7f760bf2778eb61a3750.js?body=1</a:t>
            </a:r>
            <a:r>
              <a:rPr lang="en-US" sz="500" dirty="0"/>
              <a:t>" for ::1 at </a:t>
            </a:r>
            <a:r>
              <a:rPr lang="en-US" sz="500" dirty="0" smtClean="0"/>
              <a:t>2015-03-11 22:35:23 </a:t>
            </a:r>
            <a:r>
              <a:rPr lang="en-US" sz="500" dirty="0"/>
              <a:t>+0100</a:t>
            </a:r>
            <a:endParaRPr lang="fr-FR" sz="500" dirty="0"/>
          </a:p>
          <a:p>
            <a:endParaRPr lang="fr-FR" sz="450" dirty="0"/>
          </a:p>
        </p:txBody>
      </p:sp>
      <p:sp>
        <p:nvSpPr>
          <p:cNvPr id="11" name="ZoneTexte 10"/>
          <p:cNvSpPr txBox="1"/>
          <p:nvPr/>
        </p:nvSpPr>
        <p:spPr>
          <a:xfrm>
            <a:off x="5382492" y="426026"/>
            <a:ext cx="166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  <a:endParaRPr lang="fr-FR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25558" y="996397"/>
            <a:ext cx="3846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/>
              <a:t>Started GET "/view"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20:26:01 +0100</a:t>
            </a:r>
            <a:br>
              <a:rPr lang="en-US" sz="500" b="1" dirty="0"/>
            </a:br>
            <a:r>
              <a:rPr lang="en-US" sz="500" b="1" dirty="0"/>
              <a:t>Processing by </a:t>
            </a:r>
            <a:r>
              <a:rPr lang="en-US" sz="500" b="1" dirty="0" err="1"/>
              <a:t>ViewController#view</a:t>
            </a:r>
            <a:r>
              <a:rPr lang="en-US" sz="500" b="1" dirty="0"/>
              <a:t> as HTML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view.html.erb</a:t>
            </a:r>
            <a:r>
              <a:rPr lang="en-US" sz="500" b="1" dirty="0"/>
              <a:t> within layouts/</a:t>
            </a:r>
            <a:r>
              <a:rPr lang="en-US" sz="500" b="1" dirty="0" err="1"/>
              <a:t>noturbolinks</a:t>
            </a:r>
            <a:r>
              <a:rPr lang="en-US" sz="500" b="1" dirty="0"/>
              <a:t> (4.4ms)</a:t>
            </a:r>
            <a:br>
              <a:rPr lang="en-US" sz="500" b="1" dirty="0"/>
            </a:br>
            <a:r>
              <a:rPr lang="en-US" sz="500" b="1" dirty="0"/>
              <a:t>Completed 200 OK in 943ms (Views: 940.6ms | </a:t>
            </a:r>
            <a:r>
              <a:rPr lang="en-US" sz="500" b="1" dirty="0" err="1"/>
              <a:t>ActiveRecord</a:t>
            </a:r>
            <a:r>
              <a:rPr lang="en-US" sz="500" b="1" dirty="0"/>
              <a:t>: 0.3ms)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stylesheets</a:t>
            </a:r>
            <a:r>
              <a:rPr lang="en-US" sz="500" b="1" dirty="0"/>
              <a:t>/styles.css"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+0 100</a:t>
            </a:r>
            <a:br>
              <a:rPr lang="en-US" sz="500" b="1" dirty="0"/>
            </a:br>
            <a:r>
              <a:rPr lang="en-US" sz="500" b="1" dirty="0"/>
              <a:t>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action_dispatch</a:t>
            </a:r>
            <a:r>
              <a:rPr lang="en-US" sz="500" b="1" dirty="0"/>
              <a:t>/middleware/templates/rescues/_</a:t>
            </a:r>
            <a:r>
              <a:rPr lang="en-US" sz="500" b="1" dirty="0" err="1"/>
              <a:t>trace.html.erb</a:t>
            </a:r>
            <a:r>
              <a:rPr lang="en-US" sz="500" b="1" dirty="0"/>
              <a:t> (2.4ms)</a:t>
            </a:r>
            <a:br>
              <a:rPr lang="en-US" sz="500" b="1" dirty="0"/>
            </a:br>
            <a:r>
              <a:rPr lang="en-US" sz="500" b="1" dirty="0"/>
              <a:t>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</a:t>
            </a:r>
            <a:r>
              <a:rPr lang="en-US" sz="500" b="1" dirty="0"/>
              <a:t> </a:t>
            </a:r>
            <a:r>
              <a:rPr lang="en-US" sz="500" b="1" dirty="0" err="1"/>
              <a:t>n_dispatch</a:t>
            </a:r>
            <a:r>
              <a:rPr lang="en-US" sz="500" b="1" dirty="0"/>
              <a:t>/middleware/templates/routes/_</a:t>
            </a:r>
            <a:r>
              <a:rPr lang="en-US" sz="500" b="1" dirty="0" err="1"/>
              <a:t>route.html.erb</a:t>
            </a:r>
            <a:r>
              <a:rPr lang="en-US" sz="500" b="1" dirty="0"/>
              <a:t> (18.0ms)</a:t>
            </a:r>
            <a:br>
              <a:rPr lang="en-US" sz="500" b="1" dirty="0"/>
            </a:br>
            <a:r>
              <a:rPr lang="en-US" sz="500" b="1" dirty="0"/>
              <a:t> Rendered /home/</a:t>
            </a:r>
            <a:r>
              <a:rPr lang="en-US" sz="500" b="1" dirty="0" err="1"/>
              <a:t>apidev</a:t>
            </a:r>
            <a:r>
              <a:rPr lang="en-US" sz="500" b="1" dirty="0"/>
              <a:t>/.</a:t>
            </a:r>
            <a:r>
              <a:rPr lang="en-US" sz="500" b="1" dirty="0" err="1"/>
              <a:t>rvm</a:t>
            </a:r>
            <a:r>
              <a:rPr lang="en-US" sz="500" b="1" dirty="0"/>
              <a:t>/gems/ruby-2.0.0-p247/gems/actionpack-4.1.0/lib/</a:t>
            </a:r>
            <a:r>
              <a:rPr lang="en-US" sz="500" b="1" dirty="0" err="1"/>
              <a:t>action_dispatch</a:t>
            </a:r>
            <a:r>
              <a:rPr lang="en-US" sz="500" b="1" dirty="0"/>
              <a:t>/middleware/templates/routes/_</a:t>
            </a:r>
            <a:r>
              <a:rPr lang="en-US" sz="500" b="1" dirty="0" err="1"/>
              <a:t>table.html.erb</a:t>
            </a:r>
            <a:r>
              <a:rPr lang="en-US" sz="500" b="1" dirty="0"/>
              <a:t> (2.4ms)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jquery.turbolinks.js?body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2015-03-1120:26:02 </a:t>
            </a:r>
            <a:r>
              <a:rPr lang="en-US" sz="500" b="1" dirty="0"/>
              <a:t>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jquery_ujs.js?body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jquery.cookie.js?body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underscore.js?body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 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base.js?body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/base/</a:t>
            </a:r>
            <a:r>
              <a:rPr lang="en-US" sz="500" b="1" dirty="0" err="1"/>
              <a:t>base.js?body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 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base_builder.js?body</a:t>
            </a:r>
            <a:r>
              <a:rPr lang="en-US" sz="500" b="1" dirty="0"/>
              <a:t>=1" for 92.139.129.36 at </a:t>
            </a:r>
            <a:r>
              <a:rPr lang="en-US" sz="500" b="1"/>
              <a:t>2 </a:t>
            </a:r>
            <a:r>
              <a:rPr lang="en-US" sz="500" b="1" smtClean="0"/>
              <a:t>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builder.js?body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20:26:02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handler.js?body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common.js?body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/objects/</a:t>
            </a:r>
            <a:r>
              <a:rPr lang="en-US" sz="500" b="1" dirty="0" err="1"/>
              <a:t>null_clusterer.js?body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bound.js?body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circle.js?body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clusterer.js?body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kml.js?body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map.js?body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marker.js?body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polygon.js?body</a:t>
            </a:r>
            <a:r>
              <a:rPr lang="en-US" sz="500" b="1" dirty="0"/>
              <a:t>=1" for 92.139.129.36 a </a:t>
            </a:r>
            <a:r>
              <a:rPr lang="en-US" sz="500" b="1"/>
              <a:t>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/builders/</a:t>
            </a:r>
            <a:r>
              <a:rPr lang="en-US" sz="500" b="1" dirty="0" err="1"/>
              <a:t>polyline.js?body</a:t>
            </a:r>
            <a:r>
              <a:rPr lang="en-US" sz="500" b="1" dirty="0"/>
              <a:t>=1" for </a:t>
            </a:r>
            <a:r>
              <a:rPr lang="en-US" sz="500" b="1"/>
              <a:t>92.139.129.36at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circle.js?body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clusterer.js?body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bound.js?body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kml.js?body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map.js?body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marker.js?body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polygon.js?body</a:t>
            </a:r>
            <a:r>
              <a:rPr lang="en-US" sz="500" b="1" dirty="0"/>
              <a:t>=1" for </a:t>
            </a:r>
            <a:r>
              <a:rPr lang="en-US" sz="500" b="1"/>
              <a:t>92.139.129.36 </a:t>
            </a:r>
            <a:r>
              <a:rPr lang="en-US" sz="500" b="1" smtClean="0"/>
              <a:t>at2015-03-11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/objects/</a:t>
            </a:r>
            <a:r>
              <a:rPr lang="en-US" sz="500" b="1" dirty="0" err="1"/>
              <a:t>polyline.js?body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</a:t>
            </a:r>
            <a:r>
              <a:rPr lang="en-US" sz="500" b="1" dirty="0"/>
              <a:t>/</a:t>
            </a:r>
            <a:r>
              <a:rPr lang="en-US" sz="500" b="1" dirty="0" err="1"/>
              <a:t>primitives.js?body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 </a:t>
            </a:r>
            <a:r>
              <a:rPr lang="en-US" sz="500" b="1" dirty="0"/>
              <a:t>-03-11 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gmaps</a:t>
            </a:r>
            <a:r>
              <a:rPr lang="en-US" sz="500" b="1" dirty="0"/>
              <a:t>/</a:t>
            </a:r>
            <a:r>
              <a:rPr lang="en-US" sz="500" b="1" dirty="0" err="1"/>
              <a:t>google.js?body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20:26:03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turbolinks.js?body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coordinates.js?body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contact.js?body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home.js?body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members.js?body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missions.js?body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myaccount.js?body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robots.js?body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teams.js?body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trackers.js?body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tries.js?body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what.js?body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20:26:04 +0100</a:t>
            </a:r>
            <a:br>
              <a:rPr lang="en-US" sz="500" b="1" dirty="0"/>
            </a:br>
            <a:r>
              <a:rPr lang="en-US" sz="500" b="1" dirty="0"/>
              <a:t>Started GET "/assets/</a:t>
            </a:r>
            <a:r>
              <a:rPr lang="en-US" sz="500" b="1" dirty="0" err="1"/>
              <a:t>application.js?body</a:t>
            </a:r>
            <a:r>
              <a:rPr lang="en-US" sz="500" b="1" dirty="0"/>
              <a:t>=1" for 92.139.129.36 </a:t>
            </a:r>
            <a:r>
              <a:rPr lang="en-US" sz="500" b="1"/>
              <a:t>at </a:t>
            </a:r>
            <a:r>
              <a:rPr lang="en-US" sz="500" b="1" smtClean="0"/>
              <a:t>2015-03-11 </a:t>
            </a:r>
            <a:r>
              <a:rPr lang="en-US" sz="500" b="1" dirty="0"/>
              <a:t>20:26 :04 +0100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mapp</a:t>
            </a:r>
            <a:r>
              <a:rPr lang="en-US" sz="500" b="1" dirty="0"/>
              <a:t>" for 92.139.129.36 </a:t>
            </a:r>
            <a:r>
              <a:rPr lang="en-US" sz="500" b="1"/>
              <a:t>at </a:t>
            </a:r>
            <a:r>
              <a:rPr lang="en-US" sz="500" b="1" smtClean="0"/>
              <a:t>2015-03-11 20:26:05 </a:t>
            </a:r>
            <a:r>
              <a:rPr lang="en-US" sz="500" b="1" dirty="0"/>
              <a:t>+0100</a:t>
            </a:r>
            <a:endParaRPr lang="fr-FR" sz="500" b="1" dirty="0"/>
          </a:p>
          <a:p>
            <a:r>
              <a:rPr lang="en-US" sz="500" b="1" dirty="0"/>
              <a:t>Processing by </a:t>
            </a:r>
            <a:r>
              <a:rPr lang="en-US" sz="500" b="1" dirty="0" err="1"/>
              <a:t>ViewController#mapp</a:t>
            </a:r>
            <a:r>
              <a:rPr lang="en-US" sz="500" b="1" dirty="0"/>
              <a:t> as JS</a:t>
            </a:r>
            <a:br>
              <a:rPr lang="en-US" sz="500" b="1" dirty="0"/>
            </a:br>
            <a:r>
              <a:rPr lang="en-US" sz="500" b="1" dirty="0"/>
              <a:t>Rendered view/_</a:t>
            </a:r>
            <a:r>
              <a:rPr lang="en-US" sz="500" b="1" dirty="0" err="1"/>
              <a:t>mapp.html.erb</a:t>
            </a:r>
            <a:r>
              <a:rPr lang="en-US" sz="500" b="1" dirty="0"/>
              <a:t> (1.6ms)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mapp.js.erb</a:t>
            </a:r>
            <a:r>
              <a:rPr lang="en-US" sz="500" b="1" dirty="0"/>
              <a:t> (8.2ms)</a:t>
            </a:r>
            <a:br>
              <a:rPr lang="en-US" sz="500" b="1" dirty="0"/>
            </a:br>
            <a:r>
              <a:rPr lang="en-US" sz="500" b="1" dirty="0"/>
              <a:t>Completed 200 OK </a:t>
            </a:r>
            <a:r>
              <a:rPr lang="en-US" sz="500" b="1"/>
              <a:t>in </a:t>
            </a:r>
            <a:r>
              <a:rPr lang="en-US" sz="500" b="1" smtClean="0"/>
              <a:t>25ms </a:t>
            </a:r>
            <a:r>
              <a:rPr lang="en-US" sz="500" b="1" dirty="0"/>
              <a:t>(Views: 22.0ms | </a:t>
            </a:r>
            <a:r>
              <a:rPr lang="en-US" sz="500" b="1" dirty="0" err="1"/>
              <a:t>ActiveRecord</a:t>
            </a:r>
            <a:r>
              <a:rPr lang="en-US" sz="500" b="1" dirty="0"/>
              <a:t>: 0.0ms)</a:t>
            </a:r>
            <a:br>
              <a:rPr lang="en-US" sz="500" b="1" dirty="0"/>
            </a:br>
            <a:r>
              <a:rPr lang="en-US" sz="500" b="1" dirty="0"/>
              <a:t>Started GET "/</a:t>
            </a:r>
            <a:r>
              <a:rPr lang="en-US" sz="500" b="1" dirty="0" err="1"/>
              <a:t>choiceteams</a:t>
            </a:r>
            <a:r>
              <a:rPr lang="en-US" sz="500" b="1" dirty="0"/>
              <a:t>" for 92.139.129.36 </a:t>
            </a:r>
            <a:r>
              <a:rPr lang="en-US" sz="500" b="1"/>
              <a:t>at </a:t>
            </a:r>
            <a:r>
              <a:rPr lang="en-US" sz="500" b="1" smtClean="0"/>
              <a:t>2015-03-11 20:26:05 </a:t>
            </a:r>
            <a:r>
              <a:rPr lang="en-US" sz="500" b="1" dirty="0"/>
              <a:t>+0100</a:t>
            </a:r>
            <a:br>
              <a:rPr lang="en-US" sz="500" b="1" dirty="0"/>
            </a:br>
            <a:r>
              <a:rPr lang="en-US" sz="500" b="1" dirty="0"/>
              <a:t>Processing by </a:t>
            </a:r>
            <a:r>
              <a:rPr lang="en-US" sz="500" b="1" dirty="0" err="1"/>
              <a:t>ViewController#choiceteams</a:t>
            </a:r>
            <a:r>
              <a:rPr lang="en-US" sz="500" b="1" dirty="0"/>
              <a:t> as JS</a:t>
            </a:r>
            <a:br>
              <a:rPr lang="en-US" sz="500" b="1" dirty="0"/>
            </a:br>
            <a:r>
              <a:rPr lang="en-US" sz="500" b="1" dirty="0"/>
              <a:t>Team Load (0.6ms)  SELECT "teams".* FROM "teams"</a:t>
            </a:r>
            <a:br>
              <a:rPr lang="en-US" sz="500" b="1" dirty="0"/>
            </a:br>
            <a:r>
              <a:rPr lang="en-US" sz="500" b="1" dirty="0"/>
              <a:t>Robot Load (0.4ms)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= 1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= 2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3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4 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</a:t>
            </a:r>
            <a:r>
              <a:rPr lang="en-US" sz="500" b="1"/>
              <a:t>= </a:t>
            </a:r>
            <a:r>
              <a:rPr lang="en-US" sz="500" b="1" smtClean="0"/>
              <a:t>5 </a:t>
            </a:r>
            <a:r>
              <a:rPr lang="en-US" sz="500" b="1" dirty="0"/>
              <a:t>LIMIT 1</a:t>
            </a:r>
            <a:br>
              <a:rPr lang="en-US" sz="500" b="1" dirty="0"/>
            </a:br>
            <a:r>
              <a:rPr lang="en-US" sz="500" b="1" dirty="0"/>
              <a:t>Robot Load (0.3ms)  SELECT  "robots".* FROM "robots"  WHERE "</a:t>
            </a:r>
            <a:r>
              <a:rPr lang="en-US" sz="500" b="1" dirty="0" err="1"/>
              <a:t>robots"."team_id</a:t>
            </a:r>
            <a:r>
              <a:rPr lang="en-US" sz="500" b="1" dirty="0"/>
              <a:t>"  = 7 LIMIT 1</a:t>
            </a:r>
            <a:br>
              <a:rPr lang="en-US" sz="500" b="1" dirty="0"/>
            </a:br>
            <a:r>
              <a:rPr lang="en-US" sz="500" b="1" dirty="0"/>
              <a:t>Rendered view/_</a:t>
            </a:r>
            <a:r>
              <a:rPr lang="en-US" sz="500" b="1" dirty="0" err="1"/>
              <a:t>choiceteams.html.erb</a:t>
            </a:r>
            <a:r>
              <a:rPr lang="en-US" sz="500" b="1" dirty="0"/>
              <a:t> (29.6ms)</a:t>
            </a:r>
            <a:br>
              <a:rPr lang="en-US" sz="500" b="1" dirty="0"/>
            </a:br>
            <a:r>
              <a:rPr lang="en-US" sz="500" b="1" dirty="0"/>
              <a:t>Rendered view/</a:t>
            </a:r>
            <a:r>
              <a:rPr lang="en-US" sz="500" b="1" dirty="0" err="1"/>
              <a:t>choiceteams.js.erb</a:t>
            </a:r>
            <a:r>
              <a:rPr lang="en-US" sz="500" b="1" dirty="0"/>
              <a:t> (37.1ms)</a:t>
            </a:r>
            <a:br>
              <a:rPr lang="en-US" sz="500" b="1" dirty="0"/>
            </a:br>
            <a:r>
              <a:rPr lang="en-US" sz="500" b="1" dirty="0"/>
              <a:t>Completed 200 OK </a:t>
            </a:r>
            <a:r>
              <a:rPr lang="en-US" sz="500" b="1"/>
              <a:t>in </a:t>
            </a:r>
            <a:r>
              <a:rPr lang="en-US" sz="500" b="1" smtClean="0"/>
              <a:t>50ms </a:t>
            </a:r>
            <a:r>
              <a:rPr lang="en-US" sz="500" b="1" dirty="0"/>
              <a:t>(Views</a:t>
            </a:r>
            <a:r>
              <a:rPr lang="en-US" sz="500" b="1"/>
              <a:t>: </a:t>
            </a:r>
            <a:r>
              <a:rPr lang="en-US" sz="500" b="1" smtClean="0"/>
              <a:t>45.1ms </a:t>
            </a:r>
            <a:r>
              <a:rPr lang="en-US" sz="500" b="1" dirty="0"/>
              <a:t>| </a:t>
            </a:r>
            <a:r>
              <a:rPr lang="en-US" sz="500" b="1" dirty="0" err="1"/>
              <a:t>ActiveRecord</a:t>
            </a:r>
            <a:r>
              <a:rPr lang="en-US" sz="500" b="1" dirty="0"/>
              <a:t>: 3.4ms)</a:t>
            </a:r>
            <a:endParaRPr lang="fr-FR" sz="500" b="1" dirty="0"/>
          </a:p>
          <a:p>
            <a:endParaRPr lang="fr-FR" sz="5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725558" y="426026"/>
            <a:ext cx="166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SWARMON</a:t>
            </a:r>
            <a:endParaRPr lang="fr-FR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4956624" y="1058605"/>
            <a:ext cx="11891" cy="516802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>
                <a:solidFill>
                  <a:schemeClr val="accent1">
                    <a:lumMod val="50000"/>
                  </a:schemeClr>
                </a:solidFill>
              </a:rPr>
              <a:t>Comparaison of 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performance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0049" y="428595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45 GET </a:t>
            </a:r>
            <a:r>
              <a:rPr lang="fr-FR" i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72481" y="419070"/>
            <a:ext cx="2037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  <a:r>
              <a:rPr lang="fr-FR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6 GET </a:t>
            </a:r>
            <a:r>
              <a:rPr lang="fr-FR" i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162192" y="2482249"/>
            <a:ext cx="3893892" cy="2989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Number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</a:t>
            </a:r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send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</a:p>
          <a:p>
            <a:pPr algn="ctr"/>
            <a:r>
              <a:rPr lang="fr-FR" sz="1650" b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39</a:t>
            </a:r>
            <a:endParaRPr lang="fr-FR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Max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number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parallel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connexions: </a:t>
            </a:r>
            <a:endParaRPr lang="fr-FR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6</a:t>
            </a:r>
          </a:p>
          <a:p>
            <a:pPr algn="ctr"/>
            <a:endParaRPr lang="fr-FR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Common value for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ping</a:t>
            </a:r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</a:p>
          <a:p>
            <a:pPr algn="ctr"/>
            <a:r>
              <a:rPr lang="fr-FR" sz="1650" b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50ms </a:t>
            </a:r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100 ms</a:t>
            </a:r>
          </a:p>
          <a:p>
            <a:pPr algn="ctr"/>
            <a:endParaRPr lang="fr-FR" sz="16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sz="16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Time </a:t>
            </a:r>
            <a:r>
              <a:rPr lang="fr-FR" sz="16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needed</a:t>
            </a:r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 </a:t>
            </a:r>
          </a:p>
          <a:p>
            <a:pPr algn="ctr"/>
            <a:r>
              <a:rPr lang="fr-FR" sz="1650" b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325 </a:t>
            </a:r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ms </a:t>
            </a:r>
            <a:r>
              <a:rPr lang="fr-FR" sz="1650" b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</a:t>
            </a:r>
            <a:r>
              <a:rPr lang="fr-FR" sz="1650" b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650 </a:t>
            </a:r>
            <a:r>
              <a:rPr lang="fr-FR" sz="1650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62192" y="5573589"/>
            <a:ext cx="3893892" cy="854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To </a:t>
            </a:r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be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compared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to:</a:t>
            </a:r>
          </a:p>
          <a:p>
            <a:pPr algn="ctr"/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Rendering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a </a:t>
            </a:r>
            <a:r>
              <a:rPr lang="fr-FR" sz="1650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common</a:t>
            </a:r>
            <a:r>
              <a:rPr lang="fr-FR" sz="1650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web page:</a:t>
            </a:r>
          </a:p>
          <a:p>
            <a:pPr algn="ctr"/>
            <a:r>
              <a:rPr lang="fr-FR" sz="1650" b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Less</a:t>
            </a:r>
            <a:r>
              <a:rPr lang="fr-FR" sz="1650" b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1650" b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than</a:t>
            </a:r>
            <a:r>
              <a:rPr lang="fr-FR" sz="1650" b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one second</a:t>
            </a:r>
            <a:endParaRPr lang="fr-FR" sz="1650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13" grpId="0"/>
      <p:bldP spid="14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24767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Open </a:t>
            </a:r>
            <a:r>
              <a:rPr lang="fr-FR" sz="4400" i="1" spc="225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</a:t>
            </a:r>
            <a:r>
              <a:rPr lang="fr-FR" sz="44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ea</a:t>
            </a:r>
            <a:r>
              <a:rPr lang="fr-FR" sz="4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test</a:t>
            </a:r>
            <a:endParaRPr lang="fr-FR" sz="4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2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Open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sea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test: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precision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on the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map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6" t="37492" r="24928" b="25542"/>
          <a:stretch/>
        </p:blipFill>
        <p:spPr>
          <a:xfrm>
            <a:off x="1364342" y="4076866"/>
            <a:ext cx="7039429" cy="25503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" t="20864" r="5714" b="16267"/>
          <a:stretch/>
        </p:blipFill>
        <p:spPr>
          <a:xfrm>
            <a:off x="1364342" y="687259"/>
            <a:ext cx="7039429" cy="279557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64342" y="33577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spc="-113" dirty="0" smtClean="0">
                <a:solidFill>
                  <a:schemeClr val="accent1">
                    <a:lumMod val="50000"/>
                  </a:schemeClr>
                </a:solidFill>
              </a:rPr>
              <a:t>Monitor </a:t>
            </a:r>
            <a:r>
              <a:rPr lang="fr-FR" sz="2000" b="1" i="1" spc="-113" dirty="0" err="1" smtClean="0">
                <a:solidFill>
                  <a:schemeClr val="accent1">
                    <a:lumMod val="50000"/>
                  </a:schemeClr>
                </a:solidFill>
              </a:rPr>
              <a:t>your</a:t>
            </a:r>
            <a:r>
              <a:rPr lang="fr-FR" sz="2000" b="1" i="1" spc="-113" dirty="0" smtClean="0">
                <a:solidFill>
                  <a:schemeClr val="accent1">
                    <a:lumMod val="50000"/>
                  </a:schemeClr>
                </a:solidFill>
              </a:rPr>
              <a:t> robot</a:t>
            </a:r>
            <a:endParaRPr lang="fr-FR" sz="2000" b="1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364342" y="368016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spc="-113" dirty="0" err="1" smtClean="0">
                <a:solidFill>
                  <a:schemeClr val="accent1">
                    <a:lumMod val="50000"/>
                  </a:schemeClr>
                </a:solidFill>
              </a:rPr>
              <a:t>Boat’s</a:t>
            </a:r>
            <a:r>
              <a:rPr lang="fr-FR" sz="2000" b="1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000" b="1" i="1" spc="-113" dirty="0" err="1" smtClean="0">
                <a:solidFill>
                  <a:schemeClr val="accent1">
                    <a:lumMod val="50000"/>
                  </a:schemeClr>
                </a:solidFill>
              </a:rPr>
              <a:t>instumentation</a:t>
            </a:r>
            <a:endParaRPr lang="fr-FR" sz="2000" b="1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1364342" y="335779"/>
            <a:ext cx="0" cy="35148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1364342" y="3680166"/>
            <a:ext cx="0" cy="39670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5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Open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sea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test: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comparison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between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the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two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refresh</a:t>
            </a:r>
            <a:r>
              <a:rPr lang="fr-FR" i="1" spc="-113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i="1" spc="-113" dirty="0" err="1" smtClean="0">
                <a:solidFill>
                  <a:schemeClr val="accent1">
                    <a:lumMod val="50000"/>
                  </a:schemeClr>
                </a:solidFill>
              </a:rPr>
              <a:t>methods</a:t>
            </a:r>
            <a:endParaRPr lang="fr-FR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MOV_140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12" end="12358"/>
                </p14:media>
              </p:ext>
            </p:extLst>
          </p:nvPr>
        </p:nvPicPr>
        <p:blipFill rotWithShape="1">
          <a:blip r:embed="rId4"/>
          <a:srcRect l="4445" t="4701" b="9232"/>
          <a:stretch/>
        </p:blipFill>
        <p:spPr>
          <a:xfrm>
            <a:off x="5328" y="957943"/>
            <a:ext cx="9138672" cy="4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2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2585825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Conclusion</a:t>
            </a:r>
          </a:p>
          <a:p>
            <a:endParaRPr lang="fr-FR" sz="28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pc="-113" dirty="0" smtClean="0">
                <a:solidFill>
                  <a:schemeClr val="accent1">
                    <a:lumMod val="50000"/>
                  </a:schemeClr>
                </a:solidFill>
              </a:rPr>
              <a:t>To conclude: key figures about Monitor Your Robot</a:t>
            </a:r>
            <a:endParaRPr lang="en-US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2900" y="4649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In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less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than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3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weeks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52424" y="1295311"/>
            <a:ext cx="7096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i="1" u="sng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GitHub</a:t>
            </a:r>
            <a:endParaRPr lang="fr-FR" sz="2800" i="1" u="sng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50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commits</a:t>
            </a:r>
            <a:endParaRPr lang="fr-FR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More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than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10 000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lines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codes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8502"/>
            <a:ext cx="9152940" cy="19884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850" y="303916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i="1" u="sng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Stormboard</a:t>
            </a:r>
            <a:endParaRPr lang="fr-FR" sz="2800" i="1" u="sng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32 post-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its</a:t>
            </a:r>
            <a:endParaRPr lang="fr-FR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900" y="425758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i="1" u="sng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Reports</a:t>
            </a: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1 State of the Art</a:t>
            </a: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2 </a:t>
            </a:r>
            <a:r>
              <a:rPr lang="fr-FR" sz="2800" i="1" spc="225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Status</a:t>
            </a:r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reports</a:t>
            </a:r>
          </a:p>
          <a:p>
            <a:r>
              <a:rPr lang="fr-FR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1 Final report</a:t>
            </a:r>
          </a:p>
        </p:txBody>
      </p:sp>
    </p:spTree>
    <p:extLst>
      <p:ext uri="{BB962C8B-B14F-4D97-AF65-F5344CB8AC3E}">
        <p14:creationId xmlns:p14="http://schemas.microsoft.com/office/powerpoint/2010/main" val="11646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-308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pc="-113" dirty="0" smtClean="0">
                <a:solidFill>
                  <a:schemeClr val="accent1">
                    <a:lumMod val="50000"/>
                  </a:schemeClr>
                </a:solidFill>
              </a:rPr>
              <a:t>To conclude: key features</a:t>
            </a:r>
            <a:endParaRPr lang="en-US" i="1" spc="-1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68300" y="789791"/>
            <a:ext cx="87757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« Real-Time » page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CSS and website generator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New database and possibility to create markers for a specific mission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Better use of technologies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Good quality of code to allow future developments</a:t>
            </a:r>
          </a:p>
          <a:p>
            <a:endParaRPr lang="en-US" sz="3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9" b="-18"/>
          <a:stretch/>
        </p:blipFill>
        <p:spPr>
          <a:xfrm>
            <a:off x="0" y="-12879"/>
            <a:ext cx="9144000" cy="518125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534868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Any</a:t>
            </a:r>
            <a:r>
              <a:rPr lang="fr-FR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en-US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Questions</a:t>
            </a:r>
            <a:r>
              <a:rPr lang="fr-FR" sz="54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?</a:t>
            </a:r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62870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5265813F-0535-4DBC-A024-3836AEEE3DE4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49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14674" y="1"/>
            <a:ext cx="4609146" cy="349419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 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18029" y="3494199"/>
            <a:ext cx="4659755" cy="33638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4" name="Rectangle 23"/>
          <p:cNvSpPr/>
          <p:nvPr/>
        </p:nvSpPr>
        <p:spPr>
          <a:xfrm>
            <a:off x="4630179" y="3490554"/>
            <a:ext cx="4513822" cy="336744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4594472" y="0"/>
            <a:ext cx="4567558" cy="34924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8907"/>
            <a:ext cx="914400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238" y="1912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Development</a:t>
            </a:r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in « Monitor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Robot »</a:t>
            </a:r>
          </a:p>
        </p:txBody>
      </p:sp>
      <p:sp>
        <p:nvSpPr>
          <p:cNvPr id="7" name="Ellipse 6"/>
          <p:cNvSpPr/>
          <p:nvPr/>
        </p:nvSpPr>
        <p:spPr>
          <a:xfrm>
            <a:off x="849819" y="1290781"/>
            <a:ext cx="3175366" cy="985891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Prototyping</a:t>
            </a:r>
            <a:endParaRPr lang="fr-FR" b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+ « Minimum Viable Product »</a:t>
            </a:r>
          </a:p>
        </p:txBody>
      </p:sp>
      <p:sp>
        <p:nvSpPr>
          <p:cNvPr id="8" name="Ellipse 7"/>
          <p:cNvSpPr/>
          <p:nvPr/>
        </p:nvSpPr>
        <p:spPr>
          <a:xfrm>
            <a:off x="5733047" y="1150854"/>
            <a:ext cx="2729136" cy="1188738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« Fail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Faster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 » </a:t>
            </a:r>
          </a:p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+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Fallback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possibilities</a:t>
            </a:r>
            <a:endParaRPr lang="fr-FR" b="1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254370" y="4719251"/>
            <a:ext cx="2434213" cy="850634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Milestones</a:t>
            </a:r>
            <a:endParaRPr lang="fr-FR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+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Reporting</a:t>
            </a:r>
            <a:endParaRPr lang="fr-FR" b="1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733047" y="4700209"/>
            <a:ext cx="2974207" cy="895614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Needed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abilities</a:t>
            </a:r>
            <a:endParaRPr lang="fr-FR" b="1" dirty="0">
              <a:solidFill>
                <a:schemeClr val="accent6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fr-FR" b="1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+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8912" y="703446"/>
            <a:ext cx="1815983" cy="50175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Stormboard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93633" y="884206"/>
            <a:ext cx="1940119" cy="51146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GitHub</a:t>
            </a:r>
            <a:endParaRPr lang="fr-FR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22101" y="5747305"/>
            <a:ext cx="2752943" cy="6303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Frequent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reporting</a:t>
            </a:r>
            <a:endParaRPr lang="fr-FR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52776" y="3808384"/>
            <a:ext cx="1835295" cy="5054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Gantt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61927" y="703446"/>
            <a:ext cx="1835295" cy="5054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Test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Driven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15848" y="3612897"/>
            <a:ext cx="2270789" cy="6275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Daily meeting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15836" y="5783492"/>
            <a:ext cx="2835175" cy="55730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Known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technologies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78792" y="3680129"/>
            <a:ext cx="2893113" cy="64184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Incremental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learning</a:t>
            </a:r>
            <a:endParaRPr lang="fr-FR" dirty="0">
              <a:solidFill>
                <a:schemeClr val="accent6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74552" y="2606240"/>
            <a:ext cx="2446126" cy="7119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Rails Migration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06057" y="2791969"/>
            <a:ext cx="2668835" cy="46527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Scrum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Management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-83833" y="2256762"/>
            <a:ext cx="2412001" cy="66870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« 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Keep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simple »</a:t>
            </a:r>
          </a:p>
        </p:txBody>
      </p:sp>
    </p:spTree>
    <p:extLst>
      <p:ext uri="{BB962C8B-B14F-4D97-AF65-F5344CB8AC3E}">
        <p14:creationId xmlns:p14="http://schemas.microsoft.com/office/powerpoint/2010/main" val="10132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88567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ANNEXES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6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85488" y="2936427"/>
            <a:ext cx="615264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495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1409700" y="13462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Generation of 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dynamic pages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26" name="Rectangle 6"/>
          <p:cNvSpPr>
            <a:spLocks noChangeArrowheads="1"/>
          </p:cNvSpPr>
          <p:nvPr/>
        </p:nvSpPr>
        <p:spPr bwMode="auto">
          <a:xfrm>
            <a:off x="1005281" y="2852622"/>
            <a:ext cx="1143000" cy="1214437"/>
          </a:xfrm>
          <a:prstGeom prst="rect">
            <a:avLst/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Ruby Script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e 63"/>
          <p:cNvGrpSpPr/>
          <p:nvPr/>
        </p:nvGrpSpPr>
        <p:grpSpPr>
          <a:xfrm>
            <a:off x="2253216" y="4932668"/>
            <a:ext cx="2570162" cy="1514515"/>
            <a:chOff x="1741488" y="4337050"/>
            <a:chExt cx="2570162" cy="1514515"/>
          </a:xfrm>
        </p:grpSpPr>
        <p:sp>
          <p:nvSpPr>
            <p:cNvPr id="1027" name="Rectangle 388"/>
            <p:cNvSpPr>
              <a:spLocks noChangeArrowheads="1"/>
            </p:cNvSpPr>
            <p:nvPr/>
          </p:nvSpPr>
          <p:spPr bwMode="auto">
            <a:xfrm>
              <a:off x="1741488" y="4337050"/>
              <a:ext cx="2570162" cy="1500188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Helper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1955800" y="4764088"/>
              <a:ext cx="2004780" cy="1087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def </a:t>
              </a:r>
              <a:r>
                <a:rPr kumimoji="0" lang="en-GB" sz="1600" b="0" i="0" u="none" strike="noStrike" cap="none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rubyVar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 return “hello</a:t>
              </a:r>
              <a:r>
                <a:rPr kumimoji="0" lang="en-GB" sz="16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 world” 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end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5" name="Zone de texte 440"/>
          <p:cNvSpPr txBox="1">
            <a:spLocks noChangeArrowheads="1"/>
          </p:cNvSpPr>
          <p:nvPr/>
        </p:nvSpPr>
        <p:spPr bwMode="auto">
          <a:xfrm>
            <a:off x="6985845" y="5668643"/>
            <a:ext cx="965200" cy="277812"/>
          </a:xfrm>
          <a:prstGeom prst="rect">
            <a:avLst/>
          </a:prstGeom>
          <a:solidFill>
            <a:srgbClr val="FFFFFF"/>
          </a:solidFill>
          <a:ln w="12700">
            <a:solidFill>
              <a:srgbClr val="ED7D3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Used by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6" name="Zone de texte 441"/>
          <p:cNvSpPr txBox="1">
            <a:spLocks noChangeArrowheads="1"/>
          </p:cNvSpPr>
          <p:nvPr/>
        </p:nvSpPr>
        <p:spPr bwMode="auto">
          <a:xfrm>
            <a:off x="7062045" y="6025830"/>
            <a:ext cx="914400" cy="300038"/>
          </a:xfrm>
          <a:prstGeom prst="rect">
            <a:avLst/>
          </a:prstGeom>
          <a:solidFill>
            <a:srgbClr val="FFFFFF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Generate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Flèche droite 442"/>
          <p:cNvSpPr>
            <a:spLocks noChangeArrowheads="1"/>
          </p:cNvSpPr>
          <p:nvPr/>
        </p:nvSpPr>
        <p:spPr bwMode="auto">
          <a:xfrm>
            <a:off x="8017720" y="5725793"/>
            <a:ext cx="465138" cy="214312"/>
          </a:xfrm>
          <a:prstGeom prst="rightArrow">
            <a:avLst>
              <a:gd name="adj1" fmla="val 50000"/>
              <a:gd name="adj2" fmla="val 50029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38" name="Connecteur droit avec flèche 443"/>
          <p:cNvCxnSpPr>
            <a:cxnSpLocks noChangeShapeType="1"/>
          </p:cNvCxnSpPr>
          <p:nvPr/>
        </p:nvCxnSpPr>
        <p:spPr bwMode="auto">
          <a:xfrm>
            <a:off x="7982795" y="6194105"/>
            <a:ext cx="530225" cy="0"/>
          </a:xfrm>
          <a:prstGeom prst="straightConnector1">
            <a:avLst/>
          </a:prstGeom>
          <a:noFill/>
          <a:ln w="12700">
            <a:solidFill>
              <a:srgbClr val="5B9BD5"/>
            </a:solidFill>
            <a:miter lim="800000"/>
            <a:headEnd/>
            <a:tailEnd type="arrow" w="med" len="med"/>
          </a:ln>
        </p:spPr>
      </p:cxn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842246" y="543100"/>
            <a:ext cx="2857600" cy="1214438"/>
            <a:chOff x="29449" y="2813"/>
            <a:chExt cx="28574" cy="12143"/>
          </a:xfrm>
        </p:grpSpPr>
        <p:sp>
          <p:nvSpPr>
            <p:cNvPr id="3" name="Rectangle 402"/>
            <p:cNvSpPr>
              <a:spLocks noChangeArrowheads="1"/>
            </p:cNvSpPr>
            <p:nvPr/>
          </p:nvSpPr>
          <p:spPr bwMode="auto">
            <a:xfrm>
              <a:off x="29449" y="2813"/>
              <a:ext cx="28574" cy="12143"/>
            </a:xfrm>
            <a:prstGeom prst="rect">
              <a:avLst/>
            </a:prstGeom>
            <a:solidFill>
              <a:srgbClr val="ED7D31"/>
            </a:solidFill>
            <a:ln w="12700">
              <a:solidFill>
                <a:srgbClr val="823B0B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YAML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ZoneTexte 41"/>
            <p:cNvSpPr txBox="1">
              <a:spLocks noChangeArrowheads="1"/>
            </p:cNvSpPr>
            <p:nvPr/>
          </p:nvSpPr>
          <p:spPr bwMode="auto">
            <a:xfrm>
              <a:off x="31681" y="7551"/>
              <a:ext cx="23918" cy="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rubyVar</a:t>
              </a:r>
              <a:r>
                <a:rPr lang="en-GB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: </a:t>
              </a:r>
              <a:r>
                <a:rPr lang="en-GB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“hello world” 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</p:grpSp>
      <p:grpSp>
        <p:nvGrpSpPr>
          <p:cNvPr id="12" name="Groupe 24"/>
          <p:cNvGrpSpPr>
            <a:grpSpLocks/>
          </p:cNvGrpSpPr>
          <p:nvPr/>
        </p:nvGrpSpPr>
        <p:grpSpPr bwMode="auto">
          <a:xfrm>
            <a:off x="150813" y="52388"/>
            <a:ext cx="2785334" cy="2229401"/>
            <a:chOff x="0" y="0"/>
            <a:chExt cx="32808" cy="22311"/>
          </a:xfrm>
        </p:grpSpPr>
        <p:sp>
          <p:nvSpPr>
            <p:cNvPr id="7" name="Rectangle 394"/>
            <p:cNvSpPr>
              <a:spLocks noChangeArrowheads="1"/>
            </p:cNvSpPr>
            <p:nvPr/>
          </p:nvSpPr>
          <p:spPr bwMode="auto">
            <a:xfrm>
              <a:off x="0" y="0"/>
              <a:ext cx="32808" cy="22311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Dynamic template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 Box 23"/>
            <p:cNvSpPr txBox="1">
              <a:spLocks noChangeArrowheads="1"/>
            </p:cNvSpPr>
            <p:nvPr/>
          </p:nvSpPr>
          <p:spPr bwMode="auto">
            <a:xfrm>
              <a:off x="2587" y="3609"/>
              <a:ext cx="30094" cy="18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for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i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in 1..2 %&gt;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rubyVar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%&gt; &lt;/h1&gt;</a:t>
              </a:r>
            </a:p>
            <a:p>
              <a:pPr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 end %&gt;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&lt;/html&gt;</a:t>
              </a:r>
              <a:endParaRPr lang="fr-FR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24"/>
          <p:cNvGrpSpPr>
            <a:grpSpLocks/>
          </p:cNvGrpSpPr>
          <p:nvPr/>
        </p:nvGrpSpPr>
        <p:grpSpPr bwMode="auto">
          <a:xfrm>
            <a:off x="6733965" y="2347238"/>
            <a:ext cx="1601870" cy="2443251"/>
            <a:chOff x="60800" y="17174"/>
            <a:chExt cx="12144" cy="21430"/>
          </a:xfrm>
        </p:grpSpPr>
        <p:sp>
          <p:nvSpPr>
            <p:cNvPr id="9" name="Rectangle 391"/>
            <p:cNvSpPr>
              <a:spLocks noChangeArrowheads="1"/>
            </p:cNvSpPr>
            <p:nvPr/>
          </p:nvSpPr>
          <p:spPr bwMode="auto">
            <a:xfrm>
              <a:off x="60800" y="17174"/>
              <a:ext cx="12144" cy="21430"/>
            </a:xfrm>
            <a:prstGeom prst="rect">
              <a:avLst/>
            </a:prstGeom>
            <a:solidFill>
              <a:srgbClr val="4472C4"/>
            </a:solidFill>
            <a:ln w="12700">
              <a:solidFill>
                <a:srgbClr val="1F376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View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ZoneTexte 55"/>
            <p:cNvSpPr txBox="1">
              <a:spLocks noChangeArrowheads="1"/>
            </p:cNvSpPr>
            <p:nvPr/>
          </p:nvSpPr>
          <p:spPr bwMode="auto">
            <a:xfrm>
              <a:off x="62534" y="24865"/>
              <a:ext cx="8813" cy="6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b="1" i="1" u="sng" dirty="0" smtClean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Hello world</a:t>
              </a:r>
              <a:endParaRPr kumimoji="0" lang="en-GB" sz="16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endParaRP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b="1" i="1" u="sng" dirty="0" smtClean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Hello world</a:t>
              </a:r>
              <a:endPara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</p:grpSp>
      <p:grpSp>
        <p:nvGrpSpPr>
          <p:cNvPr id="15" name="Groupe 25"/>
          <p:cNvGrpSpPr>
            <a:grpSpLocks/>
          </p:cNvGrpSpPr>
          <p:nvPr/>
        </p:nvGrpSpPr>
        <p:grpSpPr bwMode="auto">
          <a:xfrm>
            <a:off x="6146000" y="3168286"/>
            <a:ext cx="584200" cy="500062"/>
            <a:chOff x="55085" y="25630"/>
            <a:chExt cx="5847" cy="5000"/>
          </a:xfrm>
        </p:grpSpPr>
        <p:sp>
          <p:nvSpPr>
            <p:cNvPr id="11" name="Flèche droite 12"/>
            <p:cNvSpPr>
              <a:spLocks noChangeArrowheads="1"/>
            </p:cNvSpPr>
            <p:nvPr/>
          </p:nvSpPr>
          <p:spPr bwMode="auto">
            <a:xfrm>
              <a:off x="55085" y="25630"/>
              <a:ext cx="5715" cy="5001"/>
            </a:xfrm>
            <a:prstGeom prst="rightArrow">
              <a:avLst>
                <a:gd name="adj1" fmla="val 50000"/>
                <a:gd name="adj2" fmla="val 49996"/>
              </a:avLst>
            </a:prstGeom>
            <a:gradFill rotWithShape="1">
              <a:gsLst>
                <a:gs pos="0">
                  <a:srgbClr val="9B9B9B"/>
                </a:gs>
                <a:gs pos="50000">
                  <a:srgbClr val="8E8E8E"/>
                </a:gs>
                <a:gs pos="100000">
                  <a:srgbClr val="797979"/>
                </a:gs>
              </a:gsLst>
              <a:lin ang="5400000"/>
            </a:gra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Bright" pitchFamily="18" charset="0"/>
                  <a:cs typeface="Arial" pitchFamily="34" charset="0"/>
                </a:rPr>
                <a:t> 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ZoneTexte 52"/>
            <p:cNvSpPr txBox="1">
              <a:spLocks noChangeArrowheads="1"/>
            </p:cNvSpPr>
            <p:nvPr/>
          </p:nvSpPr>
          <p:spPr bwMode="auto">
            <a:xfrm>
              <a:off x="55085" y="26345"/>
              <a:ext cx="5847" cy="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ROR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e 24"/>
          <p:cNvGrpSpPr>
            <a:grpSpLocks/>
          </p:cNvGrpSpPr>
          <p:nvPr/>
        </p:nvGrpSpPr>
        <p:grpSpPr bwMode="auto">
          <a:xfrm>
            <a:off x="3365195" y="2251702"/>
            <a:ext cx="2785334" cy="2229401"/>
            <a:chOff x="0" y="0"/>
            <a:chExt cx="32808" cy="22311"/>
          </a:xfrm>
        </p:grpSpPr>
        <p:sp>
          <p:nvSpPr>
            <p:cNvPr id="71" name="Rectangle 394"/>
            <p:cNvSpPr>
              <a:spLocks noChangeArrowheads="1"/>
            </p:cNvSpPr>
            <p:nvPr/>
          </p:nvSpPr>
          <p:spPr bwMode="auto">
            <a:xfrm>
              <a:off x="0" y="0"/>
              <a:ext cx="32808" cy="22311"/>
            </a:xfrm>
            <a:prstGeom prst="rect">
              <a:avLst/>
            </a:prstGeom>
            <a:solidFill>
              <a:srgbClr val="5B9BD5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Dynamic template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Text Box 23"/>
            <p:cNvSpPr txBox="1">
              <a:spLocks noChangeArrowheads="1"/>
            </p:cNvSpPr>
            <p:nvPr/>
          </p:nvSpPr>
          <p:spPr bwMode="auto">
            <a:xfrm>
              <a:off x="2587" y="3609"/>
              <a:ext cx="30094" cy="18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&lt;html&gt;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for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i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in 1..2 %&gt;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&lt;h1&gt;&lt;%= </a:t>
              </a:r>
              <a:r>
                <a:rPr lang="en-GB" sz="1600" dirty="0" err="1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rubyVar</a:t>
              </a: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 %&gt; &lt;/h1&gt;</a:t>
              </a:r>
            </a:p>
            <a:p>
              <a:pPr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&lt;%  end %&gt;</a:t>
              </a:r>
            </a:p>
            <a:p>
              <a:pPr lvl="0" fontAlgn="base">
                <a:spcBef>
                  <a:spcPts val="500"/>
                </a:spcBef>
                <a:spcAft>
                  <a:spcPts val="500"/>
                </a:spcAft>
              </a:pPr>
              <a:r>
                <a:rPr lang="en-GB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&lt;/html&gt;</a:t>
              </a:r>
              <a:endParaRPr lang="fr-FR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4" name="Flèche droite 44"/>
          <p:cNvSpPr>
            <a:spLocks noChangeArrowheads="1"/>
          </p:cNvSpPr>
          <p:nvPr/>
        </p:nvSpPr>
        <p:spPr bwMode="auto">
          <a:xfrm rot="5400000">
            <a:off x="1328097" y="2440497"/>
            <a:ext cx="553426" cy="236538"/>
          </a:xfrm>
          <a:prstGeom prst="rightArrow">
            <a:avLst>
              <a:gd name="adj1" fmla="val 50000"/>
              <a:gd name="adj2" fmla="val 49949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29" name="Connecteur droit avec flèche 35"/>
          <p:cNvCxnSpPr>
            <a:cxnSpLocks noChangeShapeType="1"/>
            <a:stCxn id="1026" idx="3"/>
          </p:cNvCxnSpPr>
          <p:nvPr/>
        </p:nvCxnSpPr>
        <p:spPr bwMode="auto">
          <a:xfrm flipV="1">
            <a:off x="2148281" y="3416649"/>
            <a:ext cx="1225812" cy="43192"/>
          </a:xfrm>
          <a:prstGeom prst="straightConnector1">
            <a:avLst/>
          </a:prstGeom>
          <a:noFill/>
          <a:ln w="12700">
            <a:solidFill>
              <a:srgbClr val="5B9BD5"/>
            </a:solidFill>
            <a:miter lim="800000"/>
            <a:headEnd/>
            <a:tailEnd type="arrow" w="med" len="med"/>
          </a:ln>
        </p:spPr>
      </p:cxnSp>
      <p:cxnSp>
        <p:nvCxnSpPr>
          <p:cNvPr id="1030" name="Connecteur droit avec flèche 38"/>
          <p:cNvCxnSpPr>
            <a:cxnSpLocks noChangeShapeType="1"/>
            <a:stCxn id="1026" idx="3"/>
            <a:endCxn id="1027" idx="0"/>
          </p:cNvCxnSpPr>
          <p:nvPr/>
        </p:nvCxnSpPr>
        <p:spPr bwMode="auto">
          <a:xfrm>
            <a:off x="2148281" y="3459841"/>
            <a:ext cx="1390016" cy="1472827"/>
          </a:xfrm>
          <a:prstGeom prst="straightConnector1">
            <a:avLst/>
          </a:prstGeom>
          <a:noFill/>
          <a:ln w="12700">
            <a:solidFill>
              <a:srgbClr val="5B9BD5"/>
            </a:solidFill>
            <a:miter lim="800000"/>
            <a:headEnd/>
            <a:tailEnd type="arrow" w="med" len="med"/>
          </a:ln>
        </p:spPr>
      </p:cxnSp>
      <p:sp>
        <p:nvSpPr>
          <p:cNvPr id="1033" name="Flèche droite 49"/>
          <p:cNvSpPr>
            <a:spLocks noChangeArrowheads="1"/>
          </p:cNvSpPr>
          <p:nvPr/>
        </p:nvSpPr>
        <p:spPr bwMode="auto">
          <a:xfrm rot="16200000">
            <a:off x="4324227" y="4563340"/>
            <a:ext cx="470890" cy="236537"/>
          </a:xfrm>
          <a:prstGeom prst="rightArrow">
            <a:avLst>
              <a:gd name="adj1" fmla="val 50000"/>
              <a:gd name="adj2" fmla="val 50052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Flèche droite 44"/>
          <p:cNvSpPr>
            <a:spLocks noChangeArrowheads="1"/>
          </p:cNvSpPr>
          <p:nvPr/>
        </p:nvSpPr>
        <p:spPr bwMode="auto">
          <a:xfrm rot="8785464">
            <a:off x="1971591" y="2176613"/>
            <a:ext cx="2104237" cy="236538"/>
          </a:xfrm>
          <a:prstGeom prst="rightArrow">
            <a:avLst>
              <a:gd name="adj1" fmla="val 50000"/>
              <a:gd name="adj2" fmla="val 50068"/>
            </a:avLst>
          </a:prstGeom>
          <a:solidFill>
            <a:srgbClr val="ED7D31"/>
          </a:solidFill>
          <a:ln w="12700">
            <a:solidFill>
              <a:srgbClr val="823B0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2476768"/>
            <a:ext cx="914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Rake file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409700" y="13462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446633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generate a customized web site ?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grpSp>
        <p:nvGrpSpPr>
          <p:cNvPr id="3" name="Groupe 10"/>
          <p:cNvGrpSpPr/>
          <p:nvPr/>
        </p:nvGrpSpPr>
        <p:grpSpPr>
          <a:xfrm>
            <a:off x="541866" y="2523811"/>
            <a:ext cx="8221134" cy="2374686"/>
            <a:chOff x="762000" y="1888811"/>
            <a:chExt cx="8221134" cy="23746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62000" y="1888811"/>
              <a:ext cx="8221134" cy="2374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3141133" y="2057400"/>
              <a:ext cx="1718734" cy="203200"/>
            </a:xfrm>
            <a:prstGeom prst="rect">
              <a:avLst/>
            </a:prstGeom>
            <a:solidFill>
              <a:schemeClr val="accent4">
                <a:alpha val="1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4199" y="2836333"/>
              <a:ext cx="804334" cy="203200"/>
            </a:xfrm>
            <a:prstGeom prst="rect">
              <a:avLst/>
            </a:prstGeom>
            <a:solidFill>
              <a:schemeClr val="accent4">
                <a:alpha val="1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4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107951"/>
            <a:ext cx="9144000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ANNEXES:</a:t>
            </a:r>
          </a:p>
          <a:p>
            <a:endParaRPr lang="fr-FR" sz="2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-   Client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side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impact of a GET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 /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(SWARMON)</a:t>
            </a:r>
          </a:p>
          <a:p>
            <a:pPr marL="214308" indent="-214308">
              <a:buFontTx/>
              <a:buChar char="-"/>
            </a:pP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of cache on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javascripts</a:t>
            </a:r>
            <a:endParaRPr lang="fr-FR" sz="135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214308" indent="-214308">
              <a:buFontTx/>
              <a:buChar char="-"/>
            </a:pP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Analysis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performance on /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(SWARMON)</a:t>
            </a:r>
          </a:p>
          <a:p>
            <a:pPr marL="214308" indent="-214308">
              <a:buFontTx/>
              <a:buChar char="-"/>
            </a:pPr>
            <a:r>
              <a:rPr lang="en-US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Format used for coordinates</a:t>
            </a:r>
          </a:p>
          <a:p>
            <a:pPr marL="214308" indent="-214308">
              <a:buFontTx/>
              <a:buChar char="-"/>
            </a:pPr>
            <a:r>
              <a:rPr lang="fr-FR" sz="1350" i="1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Complete </a:t>
            </a:r>
            <a:r>
              <a:rPr lang="fr-FR" sz="1350" i="1" dirty="0" err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Stormboard</a:t>
            </a:r>
            <a:endParaRPr lang="fr-FR" sz="135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marL="214308" indent="-214308">
              <a:buFontTx/>
              <a:buChar char="-"/>
            </a:pPr>
            <a:endParaRPr lang="fr-FR" sz="135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6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132"/>
            <a:ext cx="9144000" cy="400173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0839" y="5588655"/>
            <a:ext cx="3803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129 </a:t>
            </a:r>
            <a:r>
              <a:rPr lang="fr-FR" sz="120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endParaRPr lang="fr-FR" sz="12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" y="857250"/>
            <a:ext cx="7668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Client 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side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Impact of a GET 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on /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    (SWARMON)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5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024"/>
            <a:ext cx="9144000" cy="331595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79363" y="5341327"/>
            <a:ext cx="1761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61 </a:t>
            </a:r>
            <a:r>
              <a:rPr lang="fr-FR" sz="1350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Requests</a:t>
            </a:r>
            <a:endParaRPr lang="fr-FR" sz="13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" y="857250"/>
            <a:ext cx="7668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of cache on 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javascripts</a:t>
            </a:r>
            <a:endParaRPr lang="fr-FR" sz="150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0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3" y="2117940"/>
            <a:ext cx="8939935" cy="288308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" y="857250"/>
            <a:ext cx="7668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Analysis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performance on /</a:t>
            </a:r>
            <a:r>
              <a:rPr lang="fr-FR" sz="150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view</a:t>
            </a:r>
            <a:r>
              <a:rPr lang="fr-FR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(SWARMON)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59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465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944" t="-229" r="22727" b="8784"/>
          <a:stretch/>
        </p:blipFill>
        <p:spPr>
          <a:xfrm>
            <a:off x="4465" y="216088"/>
            <a:ext cx="9144000" cy="641108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-75039" y="3300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pc="-113" dirty="0">
                <a:solidFill>
                  <a:schemeClr val="accent1">
                    <a:lumMod val="50000"/>
                  </a:schemeClr>
                </a:solidFill>
              </a:rPr>
              <a:t>« </a:t>
            </a:r>
            <a:r>
              <a:rPr lang="en-US" sz="2000" i="1" spc="-113" dirty="0" err="1">
                <a:solidFill>
                  <a:schemeClr val="accent1">
                    <a:lumMod val="50000"/>
                  </a:schemeClr>
                </a:solidFill>
              </a:rPr>
              <a:t>Stormboard</a:t>
            </a:r>
            <a:r>
              <a:rPr lang="en-US" sz="2000" i="1" spc="-113" dirty="0">
                <a:solidFill>
                  <a:schemeClr val="accent1">
                    <a:lumMod val="50000"/>
                  </a:schemeClr>
                </a:solidFill>
              </a:rPr>
              <a:t> » of Monitor Your Robot</a:t>
            </a:r>
          </a:p>
        </p:txBody>
      </p:sp>
    </p:spTree>
    <p:extLst>
      <p:ext uri="{BB962C8B-B14F-4D97-AF65-F5344CB8AC3E}">
        <p14:creationId xmlns:p14="http://schemas.microsoft.com/office/powerpoint/2010/main" val="135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9" y="2335102"/>
            <a:ext cx="8833247" cy="269554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" y="857250"/>
            <a:ext cx="7668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Format used for coordinates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-75039" y="3300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pc="-113" dirty="0">
                <a:solidFill>
                  <a:schemeClr val="accent1">
                    <a:lumMod val="50000"/>
                  </a:schemeClr>
                </a:solidFill>
              </a:rPr>
              <a:t>« </a:t>
            </a:r>
            <a:r>
              <a:rPr lang="en-US" i="1" spc="-113" dirty="0" err="1">
                <a:solidFill>
                  <a:schemeClr val="accent1">
                    <a:lumMod val="50000"/>
                  </a:schemeClr>
                </a:solidFill>
              </a:rPr>
              <a:t>Stormboard</a:t>
            </a:r>
            <a:r>
              <a:rPr lang="en-US" i="1" spc="-113" dirty="0">
                <a:solidFill>
                  <a:schemeClr val="accent1">
                    <a:lumMod val="50000"/>
                  </a:schemeClr>
                </a:solidFill>
              </a:rPr>
              <a:t> » of Monitor Your Robot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3944" t="-229" b="8784"/>
          <a:stretch/>
        </p:blipFill>
        <p:spPr>
          <a:xfrm>
            <a:off x="4465" y="711200"/>
            <a:ext cx="9144000" cy="4894222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7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857253"/>
            <a:ext cx="9144000" cy="519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spc="225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Bibliography</a:t>
            </a:r>
            <a:r>
              <a:rPr lang="fr-FR" sz="24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:</a:t>
            </a:r>
          </a:p>
          <a:p>
            <a:endParaRPr lang="fr-FR" sz="2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- "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WebPageTest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."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WebPagetest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Test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Result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N.p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., </a:t>
            </a:r>
            <a:r>
              <a:rPr lang="fr-FR" sz="1350" i="1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n.d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 Web</a:t>
            </a:r>
            <a:r>
              <a:rPr lang="fr-FR" sz="1350" i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 </a:t>
            </a:r>
            <a:r>
              <a:rPr lang="fr-FR" sz="1350" i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15 </a:t>
            </a:r>
            <a:r>
              <a:rPr lang="fr-FR" sz="1350" i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Mar</a:t>
            </a:r>
            <a:r>
              <a:rPr lang="fr-FR" sz="1350" i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. </a:t>
            </a:r>
            <a:r>
              <a:rPr lang="fr-FR" sz="1350" i="1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2015.</a:t>
            </a:r>
            <a:endParaRPr lang="fr-FR" sz="1350" i="1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88567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spc="225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Workspace</a:t>
            </a:r>
            <a:endParaRPr lang="fr-FR" sz="54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63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9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9" y="2241521"/>
            <a:ext cx="3405557" cy="16100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67" y="2057403"/>
            <a:ext cx="2655536" cy="2174123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cxnSp>
        <p:nvCxnSpPr>
          <p:cNvPr id="9" name="Connecteur droit 8"/>
          <p:cNvCxnSpPr/>
          <p:nvPr/>
        </p:nvCxnSpPr>
        <p:spPr>
          <a:xfrm>
            <a:off x="647701" y="2649155"/>
            <a:ext cx="30114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642939" y="2914650"/>
            <a:ext cx="30114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647700" y="2649155"/>
            <a:ext cx="0" cy="2654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3659200" y="2057403"/>
            <a:ext cx="1028768" cy="591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3659198" y="2649155"/>
            <a:ext cx="0" cy="2654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3654441" y="2914649"/>
            <a:ext cx="1024001" cy="131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64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64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e 103"/>
          <p:cNvGrpSpPr/>
          <p:nvPr/>
        </p:nvGrpSpPr>
        <p:grpSpPr>
          <a:xfrm>
            <a:off x="3004661" y="1026171"/>
            <a:ext cx="815664" cy="959044"/>
            <a:chOff x="3951667" y="897660"/>
            <a:chExt cx="1212758" cy="1272863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ZoneTexte 54"/>
          <p:cNvSpPr txBox="1"/>
          <p:nvPr/>
        </p:nvSpPr>
        <p:spPr>
          <a:xfrm>
            <a:off x="218940" y="1191297"/>
            <a:ext cx="927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/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app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820325" y="816738"/>
            <a:ext cx="1738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/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javascript</a:t>
            </a:r>
            <a:r>
              <a:rPr lang="fr-FR" sz="2000" b="1" i="1" dirty="0" err="1">
                <a:latin typeface="Lucida Bright" panose="02040602050505020304" pitchFamily="18" charset="0"/>
              </a:rPr>
              <a:t>s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871654" y="2724633"/>
            <a:ext cx="1250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/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views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856079" y="1026171"/>
            <a:ext cx="108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/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assets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3720609" y="2536685"/>
            <a:ext cx="209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err="1">
                <a:latin typeface="Lucida Bright" panose="02040602050505020304" pitchFamily="18" charset="0"/>
              </a:rPr>
              <a:t>v</a:t>
            </a:r>
            <a:r>
              <a:rPr lang="fr-FR" sz="2000" b="1" i="1" dirty="0" err="1" smtClean="0">
                <a:latin typeface="Lucida Bright" panose="02040602050505020304" pitchFamily="18" charset="0"/>
              </a:rPr>
              <a:t>iew.html.erb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grpSp>
        <p:nvGrpSpPr>
          <p:cNvPr id="105" name="Groupe 104"/>
          <p:cNvGrpSpPr/>
          <p:nvPr/>
        </p:nvGrpSpPr>
        <p:grpSpPr>
          <a:xfrm>
            <a:off x="2904945" y="2736740"/>
            <a:ext cx="815664" cy="959044"/>
            <a:chOff x="3988156" y="3187953"/>
            <a:chExt cx="1212758" cy="1272863"/>
          </a:xfrm>
        </p:grpSpPr>
        <p:cxnSp>
          <p:nvCxnSpPr>
            <p:cNvPr id="64" name="Connecteur droit 63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Connecteur droit 7"/>
          <p:cNvCxnSpPr/>
          <p:nvPr/>
        </p:nvCxnSpPr>
        <p:spPr>
          <a:xfrm>
            <a:off x="1474560" y="1216848"/>
            <a:ext cx="0" cy="316196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474560" y="1226226"/>
            <a:ext cx="42443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989492" y="1428711"/>
            <a:ext cx="48506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474559" y="2942479"/>
            <a:ext cx="42443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1474559" y="4010673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1474559" y="4189865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1474559" y="4358387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" name="Groupe 105"/>
          <p:cNvGrpSpPr/>
          <p:nvPr/>
        </p:nvGrpSpPr>
        <p:grpSpPr>
          <a:xfrm>
            <a:off x="5534910" y="817877"/>
            <a:ext cx="815664" cy="959044"/>
            <a:chOff x="3951667" y="897660"/>
            <a:chExt cx="1212758" cy="1272863"/>
          </a:xfrm>
        </p:grpSpPr>
        <p:cxnSp>
          <p:nvCxnSpPr>
            <p:cNvPr id="107" name="Connecteur droit 106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" name="ZoneTexte 112"/>
          <p:cNvSpPr txBox="1"/>
          <p:nvPr/>
        </p:nvSpPr>
        <p:spPr>
          <a:xfrm>
            <a:off x="6350573" y="616683"/>
            <a:ext cx="185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Lucida Bright" panose="02040602050505020304" pitchFamily="18" charset="0"/>
              </a:rPr>
              <a:t>Javascript.js</a:t>
            </a:r>
            <a:endParaRPr lang="fr-FR" sz="2000" b="1" i="1" dirty="0">
              <a:latin typeface="Lucida Bright" panose="02040602050505020304" pitchFamily="18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65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33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e 103"/>
          <p:cNvGrpSpPr/>
          <p:nvPr/>
        </p:nvGrpSpPr>
        <p:grpSpPr>
          <a:xfrm>
            <a:off x="2734016" y="1026926"/>
            <a:ext cx="815664" cy="959044"/>
            <a:chOff x="3951667" y="897660"/>
            <a:chExt cx="1212758" cy="1272863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ZoneTexte 54"/>
          <p:cNvSpPr txBox="1"/>
          <p:nvPr/>
        </p:nvSpPr>
        <p:spPr>
          <a:xfrm>
            <a:off x="282189" y="1204168"/>
            <a:ext cx="92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app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504836" y="841837"/>
            <a:ext cx="173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javascript</a:t>
            </a:r>
            <a:r>
              <a:rPr lang="fr-FR" sz="1600" b="1" i="1" dirty="0" err="1">
                <a:latin typeface="Lucida Bright" panose="02040602050505020304" pitchFamily="18" charset="0"/>
              </a:rPr>
              <a:t>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871654" y="2724633"/>
            <a:ext cx="125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views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856079" y="1026171"/>
            <a:ext cx="108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assets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3518777" y="2561478"/>
            <a:ext cx="2099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err="1">
                <a:latin typeface="Lucida Bright" panose="02040602050505020304" pitchFamily="18" charset="0"/>
              </a:rPr>
              <a:t>v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iew.html.erb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grpSp>
        <p:nvGrpSpPr>
          <p:cNvPr id="105" name="Groupe 104"/>
          <p:cNvGrpSpPr/>
          <p:nvPr/>
        </p:nvGrpSpPr>
        <p:grpSpPr>
          <a:xfrm>
            <a:off x="2703274" y="2751520"/>
            <a:ext cx="815664" cy="959044"/>
            <a:chOff x="3988156" y="3187953"/>
            <a:chExt cx="1212758" cy="1272863"/>
          </a:xfrm>
        </p:grpSpPr>
        <p:cxnSp>
          <p:nvCxnSpPr>
            <p:cNvPr id="64" name="Connecteur droit 63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Connecteur droit 7"/>
          <p:cNvCxnSpPr/>
          <p:nvPr/>
        </p:nvCxnSpPr>
        <p:spPr>
          <a:xfrm>
            <a:off x="1474560" y="1216848"/>
            <a:ext cx="0" cy="432529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474560" y="1226226"/>
            <a:ext cx="42443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989492" y="1428711"/>
            <a:ext cx="48506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474559" y="2942479"/>
            <a:ext cx="42443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1458984" y="5362954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1458984" y="5542146"/>
            <a:ext cx="1920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1459406" y="4651273"/>
            <a:ext cx="397095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e 9"/>
          <p:cNvGrpSpPr/>
          <p:nvPr/>
        </p:nvGrpSpPr>
        <p:grpSpPr>
          <a:xfrm>
            <a:off x="4951980" y="813556"/>
            <a:ext cx="815664" cy="959044"/>
            <a:chOff x="5534910" y="817877"/>
            <a:chExt cx="815664" cy="959044"/>
          </a:xfrm>
        </p:grpSpPr>
        <p:cxnSp>
          <p:nvCxnSpPr>
            <p:cNvPr id="107" name="Connecteur droit 106"/>
            <p:cNvCxnSpPr/>
            <p:nvPr/>
          </p:nvCxnSpPr>
          <p:spPr>
            <a:xfrm>
              <a:off x="6019978" y="817877"/>
              <a:ext cx="0" cy="959044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6019978" y="817877"/>
              <a:ext cx="33059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5534910" y="1029740"/>
              <a:ext cx="485068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6019978" y="1429207"/>
              <a:ext cx="33059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6019978" y="1776921"/>
              <a:ext cx="33059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" name="ZoneTexte 112"/>
          <p:cNvSpPr txBox="1"/>
          <p:nvPr/>
        </p:nvSpPr>
        <p:spPr>
          <a:xfrm>
            <a:off x="5739521" y="625252"/>
            <a:ext cx="2199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latin typeface="Lucida Bright" panose="02040602050505020304" pitchFamily="18" charset="0"/>
              </a:rPr>
              <a:t>a</a:t>
            </a:r>
            <a:r>
              <a:rPr lang="fr-FR" sz="1600" b="1" i="1" dirty="0" smtClean="0">
                <a:latin typeface="Lucida Bright" panose="02040602050505020304" pitchFamily="18" charset="0"/>
              </a:rPr>
              <a:t>pplication.js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739521" y="1229412"/>
            <a:ext cx="2199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other.js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5739521" y="1603323"/>
            <a:ext cx="2199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another.js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1772986" y="4434448"/>
            <a:ext cx="125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/config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2735258" y="4449228"/>
            <a:ext cx="815664" cy="959044"/>
            <a:chOff x="3988156" y="3187953"/>
            <a:chExt cx="1212758" cy="1272863"/>
          </a:xfrm>
        </p:grpSpPr>
        <p:cxnSp>
          <p:nvCxnSpPr>
            <p:cNvPr id="46" name="Connecteur droit 45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ZoneTexte 69"/>
          <p:cNvSpPr txBox="1"/>
          <p:nvPr/>
        </p:nvSpPr>
        <p:spPr>
          <a:xfrm>
            <a:off x="5672374" y="4034338"/>
            <a:ext cx="184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err="1">
                <a:latin typeface="Lucida Bright" panose="02040602050505020304" pitchFamily="18" charset="0"/>
              </a:rPr>
              <a:t>a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ssets.rb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grpSp>
        <p:nvGrpSpPr>
          <p:cNvPr id="71" name="Groupe 70"/>
          <p:cNvGrpSpPr/>
          <p:nvPr/>
        </p:nvGrpSpPr>
        <p:grpSpPr>
          <a:xfrm>
            <a:off x="4856710" y="4203615"/>
            <a:ext cx="815664" cy="959044"/>
            <a:chOff x="3988156" y="3187953"/>
            <a:chExt cx="1212758" cy="1272863"/>
          </a:xfrm>
        </p:grpSpPr>
        <p:cxnSp>
          <p:nvCxnSpPr>
            <p:cNvPr id="72" name="Connecteur droit 71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ZoneTexte 80"/>
          <p:cNvSpPr txBox="1"/>
          <p:nvPr/>
        </p:nvSpPr>
        <p:spPr>
          <a:xfrm>
            <a:off x="3518777" y="4255634"/>
            <a:ext cx="184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>
                <a:latin typeface="Lucida Bright" panose="02040602050505020304" pitchFamily="18" charset="0"/>
              </a:rPr>
              <a:t>/</a:t>
            </a:r>
            <a:r>
              <a:rPr lang="fr-FR" sz="1600" b="1" i="1" dirty="0" err="1" smtClean="0">
                <a:latin typeface="Lucida Bright" panose="02040602050505020304" pitchFamily="18" charset="0"/>
              </a:rPr>
              <a:t>initializers</a:t>
            </a:r>
            <a:endParaRPr lang="fr-FR" sz="1600" b="1" i="1" dirty="0">
              <a:latin typeface="Lucida Bright" panose="02040602050505020304" pitchFamily="18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7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e 103"/>
          <p:cNvGrpSpPr/>
          <p:nvPr/>
        </p:nvGrpSpPr>
        <p:grpSpPr>
          <a:xfrm>
            <a:off x="1958583" y="1125401"/>
            <a:ext cx="499458" cy="872744"/>
            <a:chOff x="3951667" y="897660"/>
            <a:chExt cx="1212758" cy="1272863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ZoneTexte 54"/>
          <p:cNvSpPr txBox="1"/>
          <p:nvPr/>
        </p:nvSpPr>
        <p:spPr>
          <a:xfrm>
            <a:off x="0" y="1242813"/>
            <a:ext cx="77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/</a:t>
            </a:r>
            <a:r>
              <a:rPr lang="fr-FR" sz="1400" b="1" i="1" dirty="0" err="1" smtClean="0">
                <a:latin typeface="Lucida Bright" panose="02040602050505020304" pitchFamily="18" charset="0"/>
              </a:rPr>
              <a:t>app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373343" y="941259"/>
            <a:ext cx="149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/</a:t>
            </a:r>
            <a:r>
              <a:rPr lang="fr-FR" sz="1400" b="1" i="1" dirty="0" err="1" smtClean="0">
                <a:latin typeface="Lucida Bright" panose="02040602050505020304" pitchFamily="18" charset="0"/>
              </a:rPr>
              <a:t>javascript</a:t>
            </a:r>
            <a:r>
              <a:rPr lang="fr-FR" sz="1400" b="1" i="1" dirty="0" err="1">
                <a:latin typeface="Lucida Bright" panose="02040602050505020304" pitchFamily="18" charset="0"/>
              </a:rPr>
              <a:t>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80130" y="1157683"/>
            <a:ext cx="926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/</a:t>
            </a:r>
            <a:r>
              <a:rPr lang="fr-FR" sz="1400" b="1" i="1" dirty="0" err="1" smtClean="0">
                <a:latin typeface="Lucida Bright" panose="02040602050505020304" pitchFamily="18" charset="0"/>
              </a:rPr>
              <a:t>assets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977248" y="1305764"/>
            <a:ext cx="0" cy="80637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977248" y="1314298"/>
            <a:ext cx="25989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680225" y="1498562"/>
            <a:ext cx="29702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977248" y="1932070"/>
            <a:ext cx="11757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977248" y="2095137"/>
            <a:ext cx="11757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>
            <a:off x="3928309" y="931488"/>
            <a:ext cx="0" cy="146398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Connecteur droit 107"/>
          <p:cNvCxnSpPr/>
          <p:nvPr/>
        </p:nvCxnSpPr>
        <p:spPr>
          <a:xfrm>
            <a:off x="3928309" y="931488"/>
            <a:ext cx="202435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Connecteur droit 108"/>
          <p:cNvCxnSpPr/>
          <p:nvPr/>
        </p:nvCxnSpPr>
        <p:spPr>
          <a:xfrm>
            <a:off x="3631286" y="1124286"/>
            <a:ext cx="29702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Connecteur droit 109"/>
          <p:cNvCxnSpPr/>
          <p:nvPr/>
        </p:nvCxnSpPr>
        <p:spPr>
          <a:xfrm>
            <a:off x="3938230" y="1320533"/>
            <a:ext cx="20243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111"/>
          <p:cNvCxnSpPr/>
          <p:nvPr/>
        </p:nvCxnSpPr>
        <p:spPr>
          <a:xfrm>
            <a:off x="3914659" y="2383781"/>
            <a:ext cx="20243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ZoneTexte 112"/>
          <p:cNvSpPr txBox="1"/>
          <p:nvPr/>
        </p:nvSpPr>
        <p:spPr>
          <a:xfrm>
            <a:off x="4076820" y="735242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>
                <a:latin typeface="Lucida Bright" panose="02040602050505020304" pitchFamily="18" charset="0"/>
              </a:rPr>
              <a:t>a</a:t>
            </a:r>
            <a:r>
              <a:rPr lang="fr-FR" sz="1400" b="1" i="1" dirty="0" smtClean="0">
                <a:latin typeface="Lucida Bright" panose="02040602050505020304" pitchFamily="18" charset="0"/>
              </a:rPr>
              <a:t>pplication.js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4117093" y="1124286"/>
            <a:ext cx="158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required.js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076820" y="2155655"/>
            <a:ext cx="152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latin typeface="Lucida Bright" panose="02040602050505020304" pitchFamily="18" charset="0"/>
              </a:rPr>
              <a:t>notrequired.js</a:t>
            </a:r>
            <a:endParaRPr lang="fr-FR" sz="1400" b="1" i="1" dirty="0">
              <a:latin typeface="Lucida Bright" panose="02040602050505020304" pitchFamily="18" charset="0"/>
            </a:endParaRPr>
          </a:p>
        </p:txBody>
      </p:sp>
      <p:sp>
        <p:nvSpPr>
          <p:cNvPr id="7" name="Accolade fermante 6"/>
          <p:cNvSpPr/>
          <p:nvPr/>
        </p:nvSpPr>
        <p:spPr>
          <a:xfrm>
            <a:off x="5422006" y="735242"/>
            <a:ext cx="179005" cy="696821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60" name="Accolade fermante 59"/>
          <p:cNvSpPr/>
          <p:nvPr/>
        </p:nvSpPr>
        <p:spPr>
          <a:xfrm>
            <a:off x="5457035" y="2155655"/>
            <a:ext cx="179005" cy="36170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5748931" y="917986"/>
            <a:ext cx="2260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Global JavaScript files</a:t>
            </a:r>
            <a:endParaRPr lang="fr-FR" sz="1400" b="1" i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789795" y="2047933"/>
            <a:ext cx="226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  <a:latin typeface="Lucida Bright" panose="02040602050505020304" pitchFamily="18" charset="0"/>
              </a:rPr>
              <a:t>Page specific JavaScript files</a:t>
            </a:r>
            <a:endParaRPr lang="en-US" sz="1400" b="1" i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37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/>
          <p:cNvSpPr/>
          <p:nvPr/>
        </p:nvSpPr>
        <p:spPr>
          <a:xfrm>
            <a:off x="3829637" y="5304031"/>
            <a:ext cx="3332318" cy="1528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4" name="Groupe 103"/>
          <p:cNvGrpSpPr/>
          <p:nvPr/>
        </p:nvGrpSpPr>
        <p:grpSpPr>
          <a:xfrm>
            <a:off x="1621621" y="1114693"/>
            <a:ext cx="499458" cy="872744"/>
            <a:chOff x="3951667" y="897660"/>
            <a:chExt cx="1212758" cy="1272863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ZoneTexte 54"/>
          <p:cNvSpPr txBox="1"/>
          <p:nvPr/>
        </p:nvSpPr>
        <p:spPr>
          <a:xfrm>
            <a:off x="-11739" y="1349307"/>
            <a:ext cx="77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app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28334" y="968118"/>
            <a:ext cx="149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javascript</a:t>
            </a:r>
            <a:r>
              <a:rPr lang="fr-FR" sz="1200" b="1" i="1" dirty="0" err="1">
                <a:latin typeface="Lucida Bright" panose="02040602050505020304" pitchFamily="18" charset="0"/>
              </a:rPr>
              <a:t>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960602" y="1157683"/>
            <a:ext cx="926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assets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3065421" y="558064"/>
            <a:ext cx="499457" cy="2445376"/>
            <a:chOff x="3631286" y="558000"/>
            <a:chExt cx="499457" cy="2445376"/>
          </a:xfrm>
        </p:grpSpPr>
        <p:cxnSp>
          <p:nvCxnSpPr>
            <p:cNvPr id="107" name="Connecteur droit 106"/>
            <p:cNvCxnSpPr/>
            <p:nvPr/>
          </p:nvCxnSpPr>
          <p:spPr>
            <a:xfrm>
              <a:off x="3928309" y="558000"/>
              <a:ext cx="0" cy="2445376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3920342" y="558000"/>
              <a:ext cx="202435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3631286" y="1124286"/>
              <a:ext cx="297023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3928309" y="1487807"/>
              <a:ext cx="20243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3914659" y="3003376"/>
              <a:ext cx="20243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" name="ZoneTexte 112"/>
          <p:cNvSpPr txBox="1"/>
          <p:nvPr/>
        </p:nvSpPr>
        <p:spPr>
          <a:xfrm>
            <a:off x="3553403" y="398377"/>
            <a:ext cx="1252842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>
                <a:latin typeface="Lucida Bright" panose="02040602050505020304" pitchFamily="18" charset="0"/>
              </a:rPr>
              <a:t>a</a:t>
            </a:r>
            <a:r>
              <a:rPr lang="fr-FR" sz="1200" b="1" i="1" dirty="0" smtClean="0">
                <a:latin typeface="Lucida Bright" panose="02040602050505020304" pitchFamily="18" charset="0"/>
              </a:rPr>
              <a:t>pplication.js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3549661" y="1349307"/>
            <a:ext cx="1139013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functions.js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549661" y="2858722"/>
            <a:ext cx="1105559" cy="27699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>
                <a:latin typeface="Lucida Bright" panose="02040602050505020304" pitchFamily="18" charset="0"/>
              </a:rPr>
              <a:t>r</a:t>
            </a:r>
            <a:r>
              <a:rPr lang="fr-FR" sz="1200" b="1" i="1" dirty="0" smtClean="0">
                <a:latin typeface="Lucida Bright" panose="02040602050505020304" pitchFamily="18" charset="0"/>
              </a:rPr>
              <a:t>eal_time.js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27" y="973647"/>
            <a:ext cx="2941236" cy="115866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03" y="2282010"/>
            <a:ext cx="2960074" cy="137317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927" y="84503"/>
            <a:ext cx="1828244" cy="75942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83" name="Connecteur droit 82"/>
          <p:cNvCxnSpPr/>
          <p:nvPr/>
        </p:nvCxnSpPr>
        <p:spPr>
          <a:xfrm>
            <a:off x="787839" y="1291560"/>
            <a:ext cx="0" cy="488005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>
            <a:off x="787839" y="1300094"/>
            <a:ext cx="25989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84"/>
          <p:cNvCxnSpPr/>
          <p:nvPr/>
        </p:nvCxnSpPr>
        <p:spPr>
          <a:xfrm>
            <a:off x="490816" y="1484358"/>
            <a:ext cx="29702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>
            <a:off x="787838" y="4265290"/>
            <a:ext cx="25989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787838" y="6008545"/>
            <a:ext cx="11757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787838" y="6171612"/>
            <a:ext cx="11757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>
            <a:off x="804581" y="5479449"/>
            <a:ext cx="24315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ZoneTexte 89"/>
          <p:cNvSpPr txBox="1"/>
          <p:nvPr/>
        </p:nvSpPr>
        <p:spPr>
          <a:xfrm>
            <a:off x="953126" y="5335629"/>
            <a:ext cx="1128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/config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grpSp>
        <p:nvGrpSpPr>
          <p:cNvPr id="91" name="Groupe 90"/>
          <p:cNvGrpSpPr/>
          <p:nvPr/>
        </p:nvGrpSpPr>
        <p:grpSpPr>
          <a:xfrm>
            <a:off x="1644688" y="5289769"/>
            <a:ext cx="499458" cy="872744"/>
            <a:chOff x="3988156" y="3187953"/>
            <a:chExt cx="1212758" cy="1272863"/>
          </a:xfrm>
        </p:grpSpPr>
        <p:cxnSp>
          <p:nvCxnSpPr>
            <p:cNvPr id="92" name="Connecteur droit 91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ZoneTexte 97"/>
          <p:cNvSpPr txBox="1"/>
          <p:nvPr/>
        </p:nvSpPr>
        <p:spPr>
          <a:xfrm>
            <a:off x="3554955" y="4965661"/>
            <a:ext cx="926297" cy="2769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 err="1" smtClean="0">
                <a:latin typeface="Lucida Bright" panose="02040602050505020304" pitchFamily="18" charset="0"/>
              </a:rPr>
              <a:t>assets.rb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grpSp>
        <p:nvGrpSpPr>
          <p:cNvPr id="99" name="Groupe 98"/>
          <p:cNvGrpSpPr/>
          <p:nvPr/>
        </p:nvGrpSpPr>
        <p:grpSpPr>
          <a:xfrm>
            <a:off x="3062252" y="5110958"/>
            <a:ext cx="499458" cy="872744"/>
            <a:chOff x="3988156" y="3187953"/>
            <a:chExt cx="1212758" cy="1272863"/>
          </a:xfrm>
        </p:grpSpPr>
        <p:cxnSp>
          <p:nvCxnSpPr>
            <p:cNvPr id="100" name="Connecteur droit 99"/>
            <p:cNvCxnSpPr/>
            <p:nvPr/>
          </p:nvCxnSpPr>
          <p:spPr>
            <a:xfrm>
              <a:off x="4709372" y="3187953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>
              <a:off x="4709372" y="3187953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>
              <a:off x="3988156" y="3469142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>
              <a:off x="4709372" y="39993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4709372" y="423715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>
            <a:xfrm>
              <a:off x="4709372" y="4460816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ZoneTexte 113"/>
          <p:cNvSpPr txBox="1"/>
          <p:nvPr/>
        </p:nvSpPr>
        <p:spPr>
          <a:xfrm>
            <a:off x="2048797" y="5149642"/>
            <a:ext cx="146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initializers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22" y="4925605"/>
            <a:ext cx="3442458" cy="35036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15" name="ZoneTexte 114"/>
          <p:cNvSpPr txBox="1"/>
          <p:nvPr/>
        </p:nvSpPr>
        <p:spPr>
          <a:xfrm>
            <a:off x="1008544" y="4126413"/>
            <a:ext cx="1250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Lucida Bright" panose="02040602050505020304" pitchFamily="18" charset="0"/>
              </a:rPr>
              <a:t>/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views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2187067" y="3883614"/>
            <a:ext cx="1667970" cy="2769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i="1" dirty="0" err="1">
                <a:latin typeface="Lucida Bright" panose="02040602050505020304" pitchFamily="18" charset="0"/>
              </a:rPr>
              <a:t>r</a:t>
            </a:r>
            <a:r>
              <a:rPr lang="fr-FR" sz="1200" b="1" i="1" dirty="0" err="1" smtClean="0">
                <a:latin typeface="Lucida Bright" panose="02040602050505020304" pitchFamily="18" charset="0"/>
              </a:rPr>
              <a:t>eal_time.html.erb</a:t>
            </a:r>
            <a:endParaRPr lang="fr-FR" sz="1200" b="1" i="1" dirty="0">
              <a:latin typeface="Lucida Bright" panose="02040602050505020304" pitchFamily="18" charset="0"/>
            </a:endParaRPr>
          </a:p>
        </p:txBody>
      </p:sp>
      <p:grpSp>
        <p:nvGrpSpPr>
          <p:cNvPr id="117" name="Groupe 116"/>
          <p:cNvGrpSpPr/>
          <p:nvPr/>
        </p:nvGrpSpPr>
        <p:grpSpPr>
          <a:xfrm>
            <a:off x="1679677" y="4068193"/>
            <a:ext cx="499458" cy="872744"/>
            <a:chOff x="3951667" y="897660"/>
            <a:chExt cx="1212758" cy="1272863"/>
          </a:xfrm>
        </p:grpSpPr>
        <p:cxnSp>
          <p:nvCxnSpPr>
            <p:cNvPr id="118" name="Connecteur droit 117"/>
            <p:cNvCxnSpPr/>
            <p:nvPr/>
          </p:nvCxnSpPr>
          <p:spPr>
            <a:xfrm>
              <a:off x="4672883" y="897660"/>
              <a:ext cx="0" cy="127286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Connecteur droit 118"/>
            <p:cNvCxnSpPr/>
            <p:nvPr/>
          </p:nvCxnSpPr>
          <p:spPr>
            <a:xfrm>
              <a:off x="4672883" y="897660"/>
              <a:ext cx="49154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3951667" y="1178849"/>
              <a:ext cx="7212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>
              <a:off x="4672883" y="1709030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4672883" y="1946857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Connecteur droit 122"/>
            <p:cNvCxnSpPr/>
            <p:nvPr/>
          </p:nvCxnSpPr>
          <p:spPr>
            <a:xfrm>
              <a:off x="4672883" y="2170523"/>
              <a:ext cx="285481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09" y="3807443"/>
            <a:ext cx="3202146" cy="99141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42" name="Connecteur droit 41"/>
          <p:cNvCxnSpPr/>
          <p:nvPr/>
        </p:nvCxnSpPr>
        <p:spPr>
          <a:xfrm flipV="1">
            <a:off x="4806245" y="84503"/>
            <a:ext cx="216682" cy="3138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4806245" y="675376"/>
            <a:ext cx="216682" cy="1685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4688674" y="968118"/>
            <a:ext cx="155329" cy="38118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4688674" y="1626306"/>
            <a:ext cx="155329" cy="50601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 flipV="1">
            <a:off x="4655220" y="2282010"/>
            <a:ext cx="151025" cy="5767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/>
          <p:nvPr/>
        </p:nvCxnSpPr>
        <p:spPr>
          <a:xfrm>
            <a:off x="4655220" y="3135721"/>
            <a:ext cx="188783" cy="519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/>
          <p:nvPr/>
        </p:nvCxnSpPr>
        <p:spPr>
          <a:xfrm flipV="1">
            <a:off x="3855037" y="3807443"/>
            <a:ext cx="101597" cy="761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3855037" y="4160613"/>
            <a:ext cx="101597" cy="6382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 flipV="1">
            <a:off x="4481252" y="4925605"/>
            <a:ext cx="110670" cy="400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4481252" y="5242660"/>
            <a:ext cx="110670" cy="333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 flipH="1" flipV="1">
            <a:off x="6519198" y="3402737"/>
            <a:ext cx="70654" cy="900414"/>
          </a:xfrm>
          <a:prstGeom prst="straightConnector1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 flipH="1" flipV="1">
            <a:off x="6700522" y="3402737"/>
            <a:ext cx="167712" cy="1690531"/>
          </a:xfrm>
          <a:prstGeom prst="straightConnector1">
            <a:avLst/>
          </a:prstGeom>
          <a:ln w="38100">
            <a:solidFill>
              <a:srgbClr val="7030A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3926114" y="5615608"/>
            <a:ext cx="1682206" cy="1787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159"/>
          <p:cNvSpPr/>
          <p:nvPr/>
        </p:nvSpPr>
        <p:spPr>
          <a:xfrm>
            <a:off x="3922630" y="5872079"/>
            <a:ext cx="2180534" cy="1782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160"/>
          <p:cNvSpPr/>
          <p:nvPr/>
        </p:nvSpPr>
        <p:spPr>
          <a:xfrm>
            <a:off x="3905835" y="6116666"/>
            <a:ext cx="2738805" cy="208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161"/>
          <p:cNvSpPr/>
          <p:nvPr/>
        </p:nvSpPr>
        <p:spPr>
          <a:xfrm>
            <a:off x="3905835" y="6381227"/>
            <a:ext cx="3142665" cy="18969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3" name="Connecteur droit avec flèche 162"/>
          <p:cNvCxnSpPr/>
          <p:nvPr/>
        </p:nvCxnSpPr>
        <p:spPr>
          <a:xfrm>
            <a:off x="4018103" y="6718696"/>
            <a:ext cx="640278" cy="545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ZoneTexte 139"/>
          <p:cNvSpPr txBox="1"/>
          <p:nvPr/>
        </p:nvSpPr>
        <p:spPr>
          <a:xfrm>
            <a:off x="3855037" y="5329431"/>
            <a:ext cx="438907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300" dirty="0" smtClean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Global JavaScript files</a:t>
            </a:r>
          </a:p>
          <a:p>
            <a:endParaRPr lang="fr-FR" sz="500" dirty="0" smtClean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Page </a:t>
            </a:r>
            <a:r>
              <a:rPr lang="fr-FR" sz="1200" dirty="0" err="1" smtClean="0">
                <a:latin typeface="Lucida Bright" panose="02040602050505020304" pitchFamily="18" charset="0"/>
              </a:rPr>
              <a:t>specific</a:t>
            </a:r>
            <a:r>
              <a:rPr lang="fr-FR" sz="1200" dirty="0" smtClean="0">
                <a:latin typeface="Lucida Bright" panose="02040602050505020304" pitchFamily="18" charset="0"/>
              </a:rPr>
              <a:t> JavaScript files</a:t>
            </a:r>
          </a:p>
          <a:p>
            <a:endParaRPr lang="fr-FR" sz="500" dirty="0" smtClean="0">
              <a:latin typeface="Lucida Bright" panose="02040602050505020304" pitchFamily="18" charset="0"/>
            </a:endParaRP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View</a:t>
            </a:r>
            <a:r>
              <a:rPr lang="fr-FR" sz="1200" dirty="0" smtClean="0">
                <a:latin typeface="Lucida Bright" panose="02040602050505020304" pitchFamily="18" charset="0"/>
              </a:rPr>
              <a:t> </a:t>
            </a:r>
            <a:r>
              <a:rPr lang="fr-FR" sz="1200" dirty="0" err="1" smtClean="0">
                <a:latin typeface="Lucida Bright" panose="02040602050505020304" pitchFamily="18" charset="0"/>
              </a:rPr>
              <a:t>with</a:t>
            </a:r>
            <a:r>
              <a:rPr lang="fr-FR" sz="1200" dirty="0" smtClean="0">
                <a:latin typeface="Lucida Bright" panose="02040602050505020304" pitchFamily="18" charset="0"/>
              </a:rPr>
              <a:t> a </a:t>
            </a:r>
            <a:r>
              <a:rPr lang="fr-FR" sz="1200" dirty="0" err="1" smtClean="0">
                <a:latin typeface="Lucida Bright" panose="02040602050505020304" pitchFamily="18" charset="0"/>
              </a:rPr>
              <a:t>link</a:t>
            </a:r>
            <a:r>
              <a:rPr lang="fr-FR" sz="1200" dirty="0" smtClean="0">
                <a:latin typeface="Lucida Bright" panose="02040602050505020304" pitchFamily="18" charset="0"/>
              </a:rPr>
              <a:t> to </a:t>
            </a:r>
            <a:r>
              <a:rPr lang="fr-FR" sz="1200" dirty="0" err="1" smtClean="0">
                <a:latin typeface="Lucida Bright" panose="02040602050505020304" pitchFamily="18" charset="0"/>
              </a:rPr>
              <a:t>its</a:t>
            </a:r>
            <a:r>
              <a:rPr lang="fr-FR" sz="1200" dirty="0" smtClean="0">
                <a:latin typeface="Lucida Bright" panose="02040602050505020304" pitchFamily="18" charset="0"/>
              </a:rPr>
              <a:t> JavaScript file</a:t>
            </a:r>
          </a:p>
          <a:p>
            <a:endParaRPr lang="fr-FR" sz="500" dirty="0" smtClean="0">
              <a:latin typeface="Lucida Bright" panose="02040602050505020304" pitchFamily="18" charset="0"/>
            </a:endParaRP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Precompilation</a:t>
            </a:r>
            <a:r>
              <a:rPr lang="fr-FR" sz="1200" dirty="0" smtClean="0">
                <a:latin typeface="Lucida Bright" panose="02040602050505020304" pitchFamily="18" charset="0"/>
              </a:rPr>
              <a:t> of </a:t>
            </a:r>
            <a:r>
              <a:rPr lang="fr-FR" sz="1200" dirty="0" err="1" smtClean="0">
                <a:latin typeface="Lucida Bright" panose="02040602050505020304" pitchFamily="18" charset="0"/>
              </a:rPr>
              <a:t>specific</a:t>
            </a:r>
            <a:r>
              <a:rPr lang="fr-FR" sz="1200" dirty="0" smtClean="0">
                <a:latin typeface="Lucida Bright" panose="02040602050505020304" pitchFamily="18" charset="0"/>
              </a:rPr>
              <a:t> JavaScript files</a:t>
            </a:r>
          </a:p>
          <a:p>
            <a:endParaRPr lang="fr-FR" sz="500" dirty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	Link </a:t>
            </a:r>
            <a:r>
              <a:rPr lang="fr-FR" sz="1200" dirty="0" err="1" smtClean="0">
                <a:latin typeface="Lucida Bright" panose="02040602050505020304" pitchFamily="18" charset="0"/>
              </a:rPr>
              <a:t>between</a:t>
            </a:r>
            <a:r>
              <a:rPr lang="fr-FR" sz="1200" dirty="0" smtClean="0">
                <a:latin typeface="Lucida Bright" panose="02040602050505020304" pitchFamily="18" charset="0"/>
              </a:rPr>
              <a:t> files</a:t>
            </a:r>
            <a:endParaRPr lang="fr-FR" sz="1200" dirty="0">
              <a:latin typeface="Lucida Bright" panose="02040602050505020304" pitchFamily="18" charset="0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2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893078" y="1978037"/>
            <a:ext cx="1486798" cy="658121"/>
          </a:xfrm>
          <a:prstGeom prst="ellipse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r</a:t>
            </a:r>
            <a:r>
              <a:rPr lang="fr-FR" b="1" dirty="0" smtClean="0">
                <a:latin typeface="Lucida Bright" panose="02040602050505020304" pitchFamily="18" charset="0"/>
              </a:rPr>
              <a:t>outes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99329" y="566058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699329" y="2039258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68631" y="2039258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Lucida Bright" panose="02040602050505020304" pitchFamily="18" charset="0"/>
              </a:rPr>
              <a:t>model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906227" y="593738"/>
            <a:ext cx="1460500" cy="505720"/>
          </a:xfrm>
          <a:prstGeom prst="roundRect">
            <a:avLst/>
          </a:prstGeom>
          <a:solidFill>
            <a:srgbClr val="BCFF9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javscript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2366727" y="73753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4" idx="2"/>
            <a:endCxn id="2" idx="0"/>
          </p:cNvCxnSpPr>
          <p:nvPr/>
        </p:nvCxnSpPr>
        <p:spPr>
          <a:xfrm>
            <a:off x="1636477" y="1099458"/>
            <a:ext cx="0" cy="8785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2" idx="6"/>
            <a:endCxn id="81" idx="1"/>
          </p:cNvCxnSpPr>
          <p:nvPr/>
        </p:nvCxnSpPr>
        <p:spPr>
          <a:xfrm>
            <a:off x="2379876" y="2307098"/>
            <a:ext cx="1319453" cy="5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>
            <a:off x="5248729" y="2464708"/>
            <a:ext cx="131990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5248729" y="221705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81" idx="0"/>
          </p:cNvCxnSpPr>
          <p:nvPr/>
        </p:nvCxnSpPr>
        <p:spPr>
          <a:xfrm flipH="1" flipV="1">
            <a:off x="2379876" y="981529"/>
            <a:ext cx="2094153" cy="10577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148425" y="135459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5" name="Ellipse 134"/>
          <p:cNvSpPr/>
          <p:nvPr/>
        </p:nvSpPr>
        <p:spPr>
          <a:xfrm>
            <a:off x="2924629" y="243930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6" name="Ellipse 135"/>
          <p:cNvSpPr/>
          <p:nvPr/>
        </p:nvSpPr>
        <p:spPr>
          <a:xfrm>
            <a:off x="5775779" y="255881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7" name="Ellipse 136"/>
          <p:cNvSpPr/>
          <p:nvPr/>
        </p:nvSpPr>
        <p:spPr>
          <a:xfrm>
            <a:off x="5731329" y="183084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3216729" y="156250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6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39" name="Ellipse 138"/>
          <p:cNvSpPr/>
          <p:nvPr/>
        </p:nvSpPr>
        <p:spPr>
          <a:xfrm>
            <a:off x="3027914" y="377973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1" name="ZoneTexte 140"/>
          <p:cNvSpPr txBox="1"/>
          <p:nvPr/>
        </p:nvSpPr>
        <p:spPr>
          <a:xfrm>
            <a:off x="5446485" y="360080"/>
            <a:ext cx="3189515" cy="9580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800" dirty="0">
              <a:latin typeface="Lucida Bright" panose="02040602050505020304" pitchFamily="18" charset="0"/>
            </a:endParaRPr>
          </a:p>
          <a:p>
            <a:r>
              <a:rPr lang="fr-FR" sz="1200" dirty="0" smtClean="0">
                <a:latin typeface="Lucida Bright" panose="02040602050505020304" pitchFamily="18" charset="0"/>
              </a:rPr>
              <a:t>Ruby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FF6DA8"/>
                </a:solidFill>
                <a:latin typeface="Lucida Bright" panose="02040602050505020304" pitchFamily="18" charset="0"/>
              </a:rPr>
              <a:t>PINK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html.erb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4B76FF"/>
                </a:solidFill>
                <a:latin typeface="Lucida Bright" panose="02040602050505020304" pitchFamily="18" charset="0"/>
              </a:rPr>
              <a:t>BLUE</a:t>
            </a:r>
          </a:p>
          <a:p>
            <a:r>
              <a:rPr lang="fr-FR" sz="1200" dirty="0" smtClean="0">
                <a:latin typeface="Lucida Bright" panose="02040602050505020304" pitchFamily="18" charset="0"/>
              </a:rPr>
              <a:t>JavaScript files are coloured in </a:t>
            </a:r>
            <a:r>
              <a:rPr lang="fr-FR" sz="1200" b="1" dirty="0" smtClean="0">
                <a:solidFill>
                  <a:srgbClr val="7AFF37"/>
                </a:solidFill>
                <a:latin typeface="Lucida Bright" panose="02040602050505020304" pitchFamily="18" charset="0"/>
              </a:rPr>
              <a:t>GREEN</a:t>
            </a:r>
          </a:p>
        </p:txBody>
      </p:sp>
      <p:sp>
        <p:nvSpPr>
          <p:cNvPr id="142" name="ZoneTexte 141"/>
          <p:cNvSpPr txBox="1"/>
          <p:nvPr/>
        </p:nvSpPr>
        <p:spPr>
          <a:xfrm>
            <a:off x="103030" y="2974545"/>
            <a:ext cx="8641725" cy="359600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view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receives</a:t>
            </a:r>
            <a:r>
              <a:rPr lang="fr-FR" sz="1400" dirty="0" smtClean="0">
                <a:latin typeface="Lucida Bright" panose="02040602050505020304" pitchFamily="18" charset="0"/>
              </a:rPr>
              <a:t> an </a:t>
            </a:r>
            <a:r>
              <a:rPr lang="fr-FR" sz="1400" dirty="0" err="1" smtClean="0">
                <a:latin typeface="Lucida Bright" panose="02040602050505020304" pitchFamily="18" charset="0"/>
              </a:rPr>
              <a:t>event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which</a:t>
            </a:r>
            <a:r>
              <a:rPr lang="fr-FR" sz="1400" dirty="0" smtClean="0">
                <a:latin typeface="Lucida Bright" panose="02040602050505020304" pitchFamily="18" charset="0"/>
              </a:rPr>
              <a:t> trigger an action of the </a:t>
            </a:r>
            <a:r>
              <a:rPr lang="fr-FR" sz="1400" dirty="0" err="1" smtClean="0">
                <a:latin typeface="Lucida Bright" panose="02040602050505020304" pitchFamily="18" charset="0"/>
              </a:rPr>
              <a:t>Jquery</a:t>
            </a:r>
            <a:r>
              <a:rPr lang="fr-FR" sz="1400" dirty="0" smtClean="0">
                <a:latin typeface="Lucida Bright" panose="02040602050505020304" pitchFamily="18" charset="0"/>
              </a:rPr>
              <a:t> script.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Ajax </a:t>
            </a:r>
            <a:r>
              <a:rPr lang="fr-FR" sz="1400" dirty="0" err="1" smtClean="0">
                <a:latin typeface="Lucida Bright" panose="02040602050505020304" pitchFamily="18" charset="0"/>
              </a:rPr>
              <a:t>request</a:t>
            </a:r>
            <a:r>
              <a:rPr lang="fr-FR" sz="1400" dirty="0" smtClean="0">
                <a:latin typeface="Lucida Bright" panose="02040602050505020304" pitchFamily="18" charset="0"/>
              </a:rPr>
              <a:t> of the </a:t>
            </a:r>
            <a:r>
              <a:rPr lang="fr-FR" sz="1400" dirty="0" err="1" smtClean="0">
                <a:latin typeface="Lucida Bright" panose="02040602050505020304" pitchFamily="18" charset="0"/>
              </a:rPr>
              <a:t>jQuery</a:t>
            </a:r>
            <a:r>
              <a:rPr lang="fr-FR" sz="1400" dirty="0" smtClean="0">
                <a:latin typeface="Lucida Bright" panose="02040602050505020304" pitchFamily="18" charset="0"/>
              </a:rPr>
              <a:t> script calls a URL.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routes.rb</a:t>
            </a:r>
            <a:r>
              <a:rPr lang="fr-FR" sz="1400" dirty="0" smtClean="0">
                <a:latin typeface="Lucida Bright" panose="02040602050505020304" pitchFamily="18" charset="0"/>
              </a:rPr>
              <a:t> file </a:t>
            </a:r>
            <a:r>
              <a:rPr lang="fr-FR" sz="1400" dirty="0" err="1" smtClean="0">
                <a:latin typeface="Lucida Bright" panose="02040602050505020304" pitchFamily="18" charset="0"/>
              </a:rPr>
              <a:t>establishes</a:t>
            </a:r>
            <a:r>
              <a:rPr lang="fr-FR" sz="1400" dirty="0" smtClean="0">
                <a:latin typeface="Lucida Bright" panose="02040602050505020304" pitchFamily="18" charset="0"/>
              </a:rPr>
              <a:t> a </a:t>
            </a:r>
            <a:r>
              <a:rPr lang="fr-FR" sz="1400" dirty="0" err="1" smtClean="0">
                <a:latin typeface="Lucida Bright" panose="02040602050505020304" pitchFamily="18" charset="0"/>
              </a:rPr>
              <a:t>link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between</a:t>
            </a:r>
            <a:r>
              <a:rPr lang="fr-FR" sz="1400" dirty="0" smtClean="0">
                <a:latin typeface="Lucida Bright" panose="02040602050505020304" pitchFamily="18" charset="0"/>
              </a:rPr>
              <a:t> the </a:t>
            </a:r>
            <a:r>
              <a:rPr lang="fr-FR" sz="1400" dirty="0" err="1" smtClean="0">
                <a:latin typeface="Lucida Bright" panose="02040602050505020304" pitchFamily="18" charset="0"/>
              </a:rPr>
              <a:t>provided</a:t>
            </a:r>
            <a:r>
              <a:rPr lang="fr-FR" sz="1400" dirty="0" smtClean="0">
                <a:latin typeface="Lucida Bright" panose="02040602050505020304" pitchFamily="18" charset="0"/>
              </a:rPr>
              <a:t> URL and the </a:t>
            </a:r>
            <a:r>
              <a:rPr lang="fr-FR" sz="1400" dirty="0" err="1" smtClean="0">
                <a:latin typeface="Lucida Bright" panose="02040602050505020304" pitchFamily="18" charset="0"/>
              </a:rPr>
              <a:t>corresponding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action.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method</a:t>
            </a:r>
            <a:r>
              <a:rPr lang="fr-FR" sz="1400" dirty="0" smtClean="0">
                <a:latin typeface="Lucida Bright" panose="02040602050505020304" pitchFamily="18" charset="0"/>
              </a:rPr>
              <a:t> of the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process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its</a:t>
            </a:r>
            <a:r>
              <a:rPr lang="fr-FR" sz="1400" dirty="0" smtClean="0">
                <a:latin typeface="Lucida Bright" panose="02040602050505020304" pitchFamily="18" charset="0"/>
              </a:rPr>
              <a:t> actions. The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can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retrieve</a:t>
            </a:r>
            <a:r>
              <a:rPr lang="fr-FR" sz="1400" dirty="0" smtClean="0">
                <a:latin typeface="Lucida Bright" panose="02040602050505020304" pitchFamily="18" charset="0"/>
              </a:rPr>
              <a:t> data </a:t>
            </a:r>
            <a:r>
              <a:rPr lang="fr-FR" sz="1400" dirty="0" err="1" smtClean="0">
                <a:latin typeface="Lucida Bright" panose="02040602050505020304" pitchFamily="18" charset="0"/>
              </a:rPr>
              <a:t>from</a:t>
            </a:r>
            <a:r>
              <a:rPr lang="fr-FR" sz="1400" dirty="0" smtClean="0">
                <a:latin typeface="Lucida Bright" panose="02040602050505020304" pitchFamily="18" charset="0"/>
              </a:rPr>
              <a:t> the </a:t>
            </a:r>
            <a:r>
              <a:rPr lang="fr-FR" sz="1400" dirty="0" err="1" smtClean="0">
                <a:latin typeface="Lucida Bright" panose="02040602050505020304" pitchFamily="18" charset="0"/>
              </a:rPr>
              <a:t>database</a:t>
            </a:r>
            <a:r>
              <a:rPr lang="fr-FR" sz="1400" dirty="0" smtClean="0">
                <a:latin typeface="Lucida Bright" panose="02040602050505020304" pitchFamily="18" charset="0"/>
              </a:rPr>
              <a:t> by </a:t>
            </a:r>
            <a:r>
              <a:rPr lang="fr-FR" sz="1400" dirty="0" err="1" smtClean="0">
                <a:latin typeface="Lucida Bright" panose="02040602050505020304" pitchFamily="18" charset="0"/>
              </a:rPr>
              <a:t>directly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calling</a:t>
            </a:r>
            <a:r>
              <a:rPr lang="fr-FR" sz="1400" dirty="0" smtClean="0">
                <a:latin typeface="Lucida Bright" panose="02040602050505020304" pitchFamily="18" charset="0"/>
              </a:rPr>
              <a:t> Ruby Classes.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ActiveRecord</a:t>
            </a:r>
            <a:r>
              <a:rPr lang="fr-FR" sz="1400" dirty="0" smtClean="0">
                <a:latin typeface="Lucida Bright" panose="02040602050505020304" pitchFamily="18" charset="0"/>
              </a:rPr>
              <a:t>:: ORM </a:t>
            </a:r>
            <a:r>
              <a:rPr lang="fr-FR" sz="1400" dirty="0" err="1" smtClean="0">
                <a:latin typeface="Lucida Bright" panose="02040602050505020304" pitchFamily="18" charset="0"/>
              </a:rPr>
              <a:t>retrieves</a:t>
            </a:r>
            <a:r>
              <a:rPr lang="fr-FR" sz="1400" dirty="0" smtClean="0">
                <a:latin typeface="Lucida Bright" panose="02040602050505020304" pitchFamily="18" charset="0"/>
              </a:rPr>
              <a:t> the data by </a:t>
            </a:r>
            <a:r>
              <a:rPr lang="fr-FR" sz="1400" dirty="0" err="1" smtClean="0">
                <a:latin typeface="Lucida Bright" panose="02040602050505020304" pitchFamily="18" charset="0"/>
              </a:rPr>
              <a:t>using</a:t>
            </a:r>
            <a:r>
              <a:rPr lang="fr-FR" sz="1400" dirty="0" smtClean="0">
                <a:latin typeface="Lucida Bright" panose="02040602050505020304" pitchFamily="18" charset="0"/>
              </a:rPr>
              <a:t> SQL </a:t>
            </a:r>
            <a:r>
              <a:rPr lang="fr-FR" sz="1400" dirty="0" err="1" smtClean="0">
                <a:latin typeface="Lucida Bright" panose="02040602050505020304" pitchFamily="18" charset="0"/>
              </a:rPr>
              <a:t>requests</a:t>
            </a:r>
            <a:r>
              <a:rPr lang="fr-FR" sz="1400" dirty="0" smtClean="0">
                <a:latin typeface="Lucida Bright" panose="02040602050505020304" pitchFamily="18" charset="0"/>
              </a:rPr>
              <a:t> and </a:t>
            </a:r>
            <a:r>
              <a:rPr lang="fr-FR" sz="1400" dirty="0" err="1" smtClean="0">
                <a:latin typeface="Lucida Bright" panose="02040602050505020304" pitchFamily="18" charset="0"/>
              </a:rPr>
              <a:t>send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them</a:t>
            </a:r>
            <a:r>
              <a:rPr lang="fr-FR" sz="1400" dirty="0" smtClean="0">
                <a:latin typeface="Lucida Bright" panose="02040602050505020304" pitchFamily="18" charset="0"/>
              </a:rPr>
              <a:t> back to the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as a Ruby Object.</a:t>
            </a:r>
          </a:p>
          <a:p>
            <a:pPr lvl="1"/>
            <a:endParaRPr lang="fr-FR" sz="1400" dirty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controller</a:t>
            </a:r>
            <a:r>
              <a:rPr lang="fr-FR" sz="1400" dirty="0" smtClean="0">
                <a:latin typeface="Lucida Bright" panose="02040602050505020304" pitchFamily="18" charset="0"/>
              </a:rPr>
              <a:t> </a:t>
            </a:r>
            <a:r>
              <a:rPr lang="fr-FR" sz="1400" dirty="0" err="1" smtClean="0">
                <a:latin typeface="Lucida Bright" panose="02040602050505020304" pitchFamily="18" charset="0"/>
              </a:rPr>
              <a:t>send</a:t>
            </a:r>
            <a:r>
              <a:rPr lang="fr-FR" sz="1400" dirty="0" smtClean="0">
                <a:latin typeface="Lucida Bright" panose="02040602050505020304" pitchFamily="18" charset="0"/>
              </a:rPr>
              <a:t> the data back to the </a:t>
            </a:r>
            <a:r>
              <a:rPr lang="fr-FR" sz="1400" dirty="0" err="1" smtClean="0">
                <a:latin typeface="Lucida Bright" panose="02040602050505020304" pitchFamily="18" charset="0"/>
              </a:rPr>
              <a:t>jQuery</a:t>
            </a:r>
            <a:r>
              <a:rPr lang="fr-FR" sz="1400" dirty="0" smtClean="0">
                <a:latin typeface="Lucida Bright" panose="02040602050505020304" pitchFamily="18" charset="0"/>
              </a:rPr>
              <a:t> script </a:t>
            </a:r>
            <a:r>
              <a:rPr lang="fr-FR" sz="1400" dirty="0" err="1" smtClean="0">
                <a:latin typeface="Lucida Bright" panose="02040602050505020304" pitchFamily="18" charset="0"/>
              </a:rPr>
              <a:t>using</a:t>
            </a:r>
            <a:r>
              <a:rPr lang="fr-FR" sz="1400" dirty="0" smtClean="0">
                <a:latin typeface="Lucida Bright" panose="02040602050505020304" pitchFamily="18" charset="0"/>
              </a:rPr>
              <a:t> JSON format.</a:t>
            </a:r>
          </a:p>
          <a:p>
            <a:pPr lvl="1"/>
            <a:endParaRPr lang="fr-FR" sz="1400" dirty="0" smtClean="0">
              <a:latin typeface="Lucida Bright" panose="02040602050505020304" pitchFamily="18" charset="0"/>
            </a:endParaRPr>
          </a:p>
          <a:p>
            <a:pPr lvl="1"/>
            <a:r>
              <a:rPr lang="fr-FR" sz="1400" dirty="0" smtClean="0">
                <a:latin typeface="Lucida Bright" panose="02040602050505020304" pitchFamily="18" charset="0"/>
              </a:rPr>
              <a:t>The </a:t>
            </a:r>
            <a:r>
              <a:rPr lang="fr-FR" sz="1400" dirty="0" err="1" smtClean="0">
                <a:latin typeface="Lucida Bright" panose="02040602050505020304" pitchFamily="18" charset="0"/>
              </a:rPr>
              <a:t>JQuery</a:t>
            </a:r>
            <a:r>
              <a:rPr lang="fr-FR" sz="1400" dirty="0" smtClean="0">
                <a:latin typeface="Lucida Bright" panose="02040602050505020304" pitchFamily="18" charset="0"/>
              </a:rPr>
              <a:t> script uses the </a:t>
            </a:r>
            <a:r>
              <a:rPr lang="fr-FR" sz="1400" dirty="0" err="1" smtClean="0">
                <a:latin typeface="Lucida Bright" panose="02040602050505020304" pitchFamily="18" charset="0"/>
              </a:rPr>
              <a:t>retrieved</a:t>
            </a:r>
            <a:r>
              <a:rPr lang="fr-FR" sz="1400" dirty="0" smtClean="0">
                <a:latin typeface="Lucida Bright" panose="02040602050505020304" pitchFamily="18" charset="0"/>
              </a:rPr>
              <a:t> data to change the content of the web page.</a:t>
            </a:r>
            <a:endParaRPr lang="fr-FR" sz="1400" dirty="0">
              <a:latin typeface="Lucida Bright" panose="02040602050505020304" pitchFamily="18" charset="0"/>
            </a:endParaRPr>
          </a:p>
        </p:txBody>
      </p:sp>
      <p:cxnSp>
        <p:nvCxnSpPr>
          <p:cNvPr id="143" name="Connecteur droit avec flèche 142"/>
          <p:cNvCxnSpPr>
            <a:stCxn id="4" idx="3"/>
            <a:endCxn id="80" idx="1"/>
          </p:cNvCxnSpPr>
          <p:nvPr/>
        </p:nvCxnSpPr>
        <p:spPr>
          <a:xfrm flipV="1">
            <a:off x="2366727" y="839108"/>
            <a:ext cx="1332602" cy="7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Ellipse 143"/>
          <p:cNvSpPr/>
          <p:nvPr/>
        </p:nvSpPr>
        <p:spPr>
          <a:xfrm>
            <a:off x="3067051" y="88882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7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6" name="Ellipse 145"/>
          <p:cNvSpPr/>
          <p:nvPr/>
        </p:nvSpPr>
        <p:spPr>
          <a:xfrm>
            <a:off x="308326" y="3006334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295447" y="344132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9" name="Ellipse 148"/>
          <p:cNvSpPr/>
          <p:nvPr/>
        </p:nvSpPr>
        <p:spPr>
          <a:xfrm>
            <a:off x="292458" y="3872741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0" name="Ellipse 149"/>
          <p:cNvSpPr/>
          <p:nvPr/>
        </p:nvSpPr>
        <p:spPr>
          <a:xfrm>
            <a:off x="305337" y="457094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298382" y="5164505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3" name="Ellipse 152"/>
          <p:cNvSpPr/>
          <p:nvPr/>
        </p:nvSpPr>
        <p:spPr>
          <a:xfrm>
            <a:off x="318216" y="577552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6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4" name="Ellipse 153"/>
          <p:cNvSpPr/>
          <p:nvPr/>
        </p:nvSpPr>
        <p:spPr>
          <a:xfrm>
            <a:off x="318216" y="6193731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7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69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476768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“Monitor Your Robot”</a:t>
            </a:r>
          </a:p>
          <a:p>
            <a:pPr algn="ctr"/>
            <a:r>
              <a:rPr lang="en-US" sz="495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of Quality</a:t>
            </a:r>
            <a:endParaRPr lang="en-US" sz="495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12700"/>
            <a:ext cx="27559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Agile Development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 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6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II. Improvements since SWARMON</a:t>
            </a:r>
            <a:r>
              <a:rPr lang="en-US" sz="6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Changes in the Map rendering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Example of implementation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CSS and the Layout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Improvement in the database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6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7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III. New technologies in MYR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How to use Ajax in Rails</a:t>
            </a: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Website generator</a:t>
            </a:r>
            <a:endParaRPr lang="en-US" sz="6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Impact on performance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6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892300" y="279400"/>
            <a:ext cx="3937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e 20"/>
          <p:cNvSpPr/>
          <p:nvPr/>
        </p:nvSpPr>
        <p:spPr>
          <a:xfrm>
            <a:off x="1300001" y="8775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1287122" y="47122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1284133" y="198445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1297012" y="2785689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290057" y="3237586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1309891" y="373269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6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1309891" y="5297124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7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2712816"/>
            <a:ext cx="4667901" cy="438211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3208978"/>
            <a:ext cx="6535062" cy="40010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357583"/>
            <a:ext cx="3381847" cy="153373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5154932"/>
            <a:ext cx="2724530" cy="96215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44" y="3629986"/>
            <a:ext cx="3553321" cy="149563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1919749"/>
            <a:ext cx="6420746" cy="771633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9" y="71945"/>
            <a:ext cx="5611008" cy="257211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70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321277" y="616053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5419396" y="2183366"/>
            <a:ext cx="1460500" cy="505720"/>
          </a:xfrm>
          <a:prstGeom prst="roundRect">
            <a:avLst/>
          </a:prstGeom>
          <a:solidFill>
            <a:srgbClr val="FFFF3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javscript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6" name="Connecteur droit avec flèche 5"/>
          <p:cNvCxnSpPr>
            <a:stCxn id="35" idx="6"/>
            <a:endCxn id="36" idx="1"/>
          </p:cNvCxnSpPr>
          <p:nvPr/>
        </p:nvCxnSpPr>
        <p:spPr>
          <a:xfrm>
            <a:off x="1732959" y="2436226"/>
            <a:ext cx="987547" cy="55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ZoneTexte 140"/>
          <p:cNvSpPr txBox="1"/>
          <p:nvPr/>
        </p:nvSpPr>
        <p:spPr>
          <a:xfrm>
            <a:off x="6086088" y="616053"/>
            <a:ext cx="2982422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latin typeface="Lucida Bright" panose="02040602050505020304" pitchFamily="18" charset="0"/>
              </a:rPr>
              <a:t>Legend</a:t>
            </a:r>
            <a:r>
              <a:rPr lang="fr-FR" sz="1200" dirty="0" smtClean="0">
                <a:latin typeface="Lucida Bright" panose="02040602050505020304" pitchFamily="18" charset="0"/>
              </a:rPr>
              <a:t>:</a:t>
            </a:r>
            <a:br>
              <a:rPr lang="fr-FR" sz="1200" dirty="0" smtClean="0">
                <a:latin typeface="Lucida Bright" panose="02040602050505020304" pitchFamily="18" charset="0"/>
              </a:rPr>
            </a:br>
            <a:endParaRPr lang="fr-FR" sz="800" dirty="0" smtClean="0">
              <a:latin typeface="Lucida Bright" panose="02040602050505020304" pitchFamily="18" charset="0"/>
            </a:endParaRPr>
          </a:p>
          <a:p>
            <a:r>
              <a:rPr lang="fr-FR" sz="1200" dirty="0">
                <a:latin typeface="Lucida Bright" panose="02040602050505020304" pitchFamily="18" charset="0"/>
              </a:rPr>
              <a:t>Ruby files are </a:t>
            </a:r>
            <a:r>
              <a:rPr lang="fr-FR" sz="1200" dirty="0" err="1">
                <a:latin typeface="Lucida Bright" panose="02040602050505020304" pitchFamily="18" charset="0"/>
              </a:rPr>
              <a:t>colored</a:t>
            </a:r>
            <a:r>
              <a:rPr lang="fr-FR" sz="1200" dirty="0">
                <a:latin typeface="Lucida Bright" panose="02040602050505020304" pitchFamily="18" charset="0"/>
              </a:rPr>
              <a:t> in </a:t>
            </a:r>
            <a:r>
              <a:rPr lang="fr-FR" sz="1200" b="1" dirty="0">
                <a:solidFill>
                  <a:srgbClr val="FF6DA8"/>
                </a:solidFill>
                <a:latin typeface="Lucida Bright" panose="02040602050505020304" pitchFamily="18" charset="0"/>
              </a:rPr>
              <a:t>PINK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html.erb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</a:t>
            </a:r>
            <a:r>
              <a:rPr lang="fr-FR" sz="1200" dirty="0" err="1" smtClean="0">
                <a:latin typeface="Lucida Bright" panose="02040602050505020304" pitchFamily="18" charset="0"/>
              </a:rPr>
              <a:t>colored</a:t>
            </a:r>
            <a:r>
              <a:rPr lang="fr-FR" sz="1200" dirty="0" smtClean="0">
                <a:latin typeface="Lucida Bright" panose="02040602050505020304" pitchFamily="18" charset="0"/>
              </a:rPr>
              <a:t> in </a:t>
            </a:r>
            <a:r>
              <a:rPr lang="fr-FR" sz="1200" b="1" dirty="0" smtClean="0">
                <a:solidFill>
                  <a:srgbClr val="4B76FF"/>
                </a:solidFill>
                <a:latin typeface="Lucida Bright" panose="02040602050505020304" pitchFamily="18" charset="0"/>
              </a:rPr>
              <a:t>BLUE</a:t>
            </a:r>
          </a:p>
          <a:p>
            <a:r>
              <a:rPr lang="fr-FR" sz="1200" dirty="0" err="1" smtClean="0">
                <a:latin typeface="Lucida Bright" panose="02040602050505020304" pitchFamily="18" charset="0"/>
              </a:rPr>
              <a:t>Js.erb</a:t>
            </a:r>
            <a:r>
              <a:rPr lang="fr-FR" sz="1200" dirty="0" smtClean="0">
                <a:latin typeface="Lucida Bright" panose="02040602050505020304" pitchFamily="18" charset="0"/>
              </a:rPr>
              <a:t> files are coloured in </a:t>
            </a:r>
            <a:r>
              <a:rPr lang="fr-FR" sz="1200" b="1" dirty="0" smtClean="0">
                <a:solidFill>
                  <a:srgbClr val="FFC000"/>
                </a:solidFill>
                <a:latin typeface="Lucida Bright" panose="02040602050505020304" pitchFamily="18" charset="0"/>
              </a:rPr>
              <a:t>YELLOW</a:t>
            </a:r>
          </a:p>
        </p:txBody>
      </p:sp>
      <p:sp>
        <p:nvSpPr>
          <p:cNvPr id="146" name="Ellipse 145"/>
          <p:cNvSpPr/>
          <p:nvPr/>
        </p:nvSpPr>
        <p:spPr>
          <a:xfrm>
            <a:off x="989560" y="136530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2083070" y="253315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49" name="Ellipse 148"/>
          <p:cNvSpPr/>
          <p:nvPr/>
        </p:nvSpPr>
        <p:spPr>
          <a:xfrm>
            <a:off x="4748598" y="2484642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0" name="Ellipse 149"/>
          <p:cNvSpPr/>
          <p:nvPr/>
        </p:nvSpPr>
        <p:spPr>
          <a:xfrm>
            <a:off x="5742008" y="1555320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3426218" y="955378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190671" y="620430"/>
            <a:ext cx="1549400" cy="546100"/>
          </a:xfrm>
          <a:prstGeom prst="rect">
            <a:avLst/>
          </a:prstGeom>
          <a:solidFill>
            <a:srgbClr val="819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p</a:t>
            </a:r>
            <a:r>
              <a:rPr lang="fr-FR" b="1" dirty="0" smtClean="0">
                <a:latin typeface="Lucida Bright" panose="02040602050505020304" pitchFamily="18" charset="0"/>
              </a:rPr>
              <a:t>artial </a:t>
            </a:r>
            <a:r>
              <a:rPr lang="fr-FR" b="1" dirty="0" err="1" smtClean="0">
                <a:latin typeface="Lucida Bright" panose="02040602050505020304" pitchFamily="18" charset="0"/>
              </a:rPr>
              <a:t>view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1214194" y="1180012"/>
            <a:ext cx="518766" cy="9887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246161" y="2107165"/>
            <a:ext cx="1486798" cy="658121"/>
          </a:xfrm>
          <a:prstGeom prst="ellipse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Lucida Bright" panose="02040602050505020304" pitchFamily="18" charset="0"/>
              </a:rPr>
              <a:t>r</a:t>
            </a:r>
            <a:r>
              <a:rPr lang="fr-FR" b="1" dirty="0" smtClean="0">
                <a:latin typeface="Lucida Bright" panose="02040602050505020304" pitchFamily="18" charset="0"/>
              </a:rPr>
              <a:t>outes</a:t>
            </a:r>
            <a:endParaRPr lang="fr-FR" b="1" dirty="0">
              <a:latin typeface="Lucida Bright" panose="020406020505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20506" y="2168744"/>
            <a:ext cx="1549400" cy="546100"/>
          </a:xfrm>
          <a:prstGeom prst="rect">
            <a:avLst/>
          </a:prstGeom>
          <a:solidFill>
            <a:srgbClr val="FF9FC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latin typeface="Lucida Bright" panose="02040602050505020304" pitchFamily="18" charset="0"/>
              </a:rPr>
              <a:t>controller</a:t>
            </a:r>
            <a:endParaRPr lang="fr-FR" b="1" dirty="0">
              <a:latin typeface="Lucida Bright" panose="02040602050505020304" pitchFamily="18" charset="0"/>
            </a:endParaRPr>
          </a:p>
        </p:txBody>
      </p:sp>
      <p:cxnSp>
        <p:nvCxnSpPr>
          <p:cNvPr id="41" name="Connecteur droit avec flèche 40"/>
          <p:cNvCxnSpPr>
            <a:stCxn id="36" idx="3"/>
            <a:endCxn id="4" idx="1"/>
          </p:cNvCxnSpPr>
          <p:nvPr/>
        </p:nvCxnSpPr>
        <p:spPr>
          <a:xfrm flipV="1">
            <a:off x="4269906" y="2436226"/>
            <a:ext cx="1149490" cy="55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4" idx="0"/>
          </p:cNvCxnSpPr>
          <p:nvPr/>
        </p:nvCxnSpPr>
        <p:spPr>
          <a:xfrm flipH="1" flipV="1">
            <a:off x="5061397" y="1166530"/>
            <a:ext cx="1088249" cy="10168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33" idx="1"/>
            <a:endCxn id="80" idx="3"/>
          </p:cNvCxnSpPr>
          <p:nvPr/>
        </p:nvCxnSpPr>
        <p:spPr>
          <a:xfrm flipH="1" flipV="1">
            <a:off x="2870677" y="889103"/>
            <a:ext cx="1319994" cy="43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103030" y="3302292"/>
            <a:ext cx="8745695" cy="310854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The view receives an event which triggers an Ajax action (remote: true).</a:t>
            </a:r>
          </a:p>
          <a:p>
            <a:pPr lvl="1"/>
            <a:endParaRPr lang="en-US" sz="1400" dirty="0" smtClean="0">
              <a:latin typeface="Lucida Bright" panose="02040602050505020304" pitchFamily="18" charset="0"/>
            </a:endParaRPr>
          </a:p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The </a:t>
            </a:r>
            <a:r>
              <a:rPr lang="en-US" sz="1400" dirty="0" err="1" smtClean="0">
                <a:latin typeface="Lucida Bright" panose="02040602050505020304" pitchFamily="18" charset="0"/>
              </a:rPr>
              <a:t>routes.rb</a:t>
            </a:r>
            <a:r>
              <a:rPr lang="en-US" sz="1400" dirty="0" smtClean="0">
                <a:latin typeface="Lucida Bright" panose="02040602050505020304" pitchFamily="18" charset="0"/>
              </a:rPr>
              <a:t> file uses the given action name to </a:t>
            </a:r>
            <a:r>
              <a:rPr lang="en-US" sz="1400" dirty="0">
                <a:latin typeface="Lucida Bright" panose="02040602050505020304" pitchFamily="18" charset="0"/>
              </a:rPr>
              <a:t>f</a:t>
            </a:r>
            <a:r>
              <a:rPr lang="en-US" sz="1400" dirty="0" smtClean="0">
                <a:latin typeface="Lucida Bright" panose="02040602050505020304" pitchFamily="18" charset="0"/>
              </a:rPr>
              <a:t>ind the corresponding method and controller.</a:t>
            </a:r>
          </a:p>
          <a:p>
            <a:pPr lvl="1"/>
            <a:endParaRPr lang="en-US" sz="1400" dirty="0" smtClean="0">
              <a:latin typeface="Lucida Bright" panose="02040602050505020304" pitchFamily="18" charset="0"/>
            </a:endParaRPr>
          </a:p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The controller can do some preprocessing but it can also do nothing at all. In fact the method in the controller is just needed to respect the MVC template.</a:t>
            </a:r>
          </a:p>
          <a:p>
            <a:pPr lvl="1"/>
            <a:endParaRPr lang="en-US" sz="1400" dirty="0">
              <a:latin typeface="Lucida Bright" panose="02040602050505020304" pitchFamily="18" charset="0"/>
            </a:endParaRPr>
          </a:p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This </a:t>
            </a:r>
            <a:r>
              <a:rPr lang="en-US" sz="1400" dirty="0" err="1" smtClean="0">
                <a:latin typeface="Lucida Bright" panose="02040602050505020304" pitchFamily="18" charset="0"/>
              </a:rPr>
              <a:t>jQuery</a:t>
            </a:r>
            <a:r>
              <a:rPr lang="en-US" sz="1400" dirty="0" smtClean="0">
                <a:latin typeface="Lucida Bright" panose="02040602050505020304" pitchFamily="18" charset="0"/>
              </a:rPr>
              <a:t> script directly replaces a &lt;div&gt; in the original </a:t>
            </a:r>
            <a:r>
              <a:rPr lang="en-US" sz="1400" dirty="0" err="1" smtClean="0">
                <a:latin typeface="Lucida Bright" panose="02040602050505020304" pitchFamily="18" charset="0"/>
              </a:rPr>
              <a:t>html.erb</a:t>
            </a:r>
            <a:r>
              <a:rPr lang="en-US" sz="1400" dirty="0" smtClean="0">
                <a:latin typeface="Lucida Bright" panose="02040602050505020304" pitchFamily="18" charset="0"/>
              </a:rPr>
              <a:t> with a piece of code from another </a:t>
            </a:r>
            <a:r>
              <a:rPr lang="en-US" sz="1400" dirty="0" err="1" smtClean="0">
                <a:latin typeface="Lucida Bright" panose="02040602050505020304" pitchFamily="18" charset="0"/>
              </a:rPr>
              <a:t>html.erb</a:t>
            </a:r>
            <a:r>
              <a:rPr lang="en-US" sz="1400" dirty="0" smtClean="0">
                <a:latin typeface="Lucida Bright" panose="02040602050505020304" pitchFamily="18" charset="0"/>
              </a:rPr>
              <a:t> file.</a:t>
            </a:r>
          </a:p>
          <a:p>
            <a:pPr lvl="1"/>
            <a:endParaRPr lang="en-US" sz="1400" dirty="0">
              <a:latin typeface="Lucida Bright" panose="02040602050505020304" pitchFamily="18" charset="0"/>
            </a:endParaRPr>
          </a:p>
          <a:p>
            <a:pPr lvl="1"/>
            <a:r>
              <a:rPr lang="en-US" sz="1400" dirty="0" smtClean="0">
                <a:latin typeface="Lucida Bright" panose="02040602050505020304" pitchFamily="18" charset="0"/>
              </a:rPr>
              <a:t>This second </a:t>
            </a:r>
            <a:r>
              <a:rPr lang="en-US" sz="1400" dirty="0" err="1" smtClean="0">
                <a:latin typeface="Lucida Bright" panose="02040602050505020304" pitchFamily="18" charset="0"/>
              </a:rPr>
              <a:t>html.erb</a:t>
            </a:r>
            <a:r>
              <a:rPr lang="en-US" sz="1400" dirty="0" smtClean="0">
                <a:latin typeface="Lucida Bright" panose="02040602050505020304" pitchFamily="18" charset="0"/>
              </a:rPr>
              <a:t> file is named “partial” as it is only a partial part of the final rendered web page. Its name must start with an underscore or Rails will not recognize it as a “partial”.</a:t>
            </a:r>
          </a:p>
          <a:p>
            <a:pPr lvl="1"/>
            <a:endParaRPr lang="en-US" sz="1400" dirty="0" smtClean="0">
              <a:latin typeface="Lucida Bright" panose="02040602050505020304" pitchFamily="18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308326" y="3343606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95447" y="3854801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292458" y="4514813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305337" y="5136812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298382" y="573037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71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e 20"/>
          <p:cNvSpPr/>
          <p:nvPr/>
        </p:nvSpPr>
        <p:spPr>
          <a:xfrm>
            <a:off x="1325759" y="139266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1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1312880" y="767443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2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1309891" y="119884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3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1322770" y="1562197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Lucida Bright" panose="02040602050505020304" pitchFamily="18" charset="0"/>
              </a:rPr>
              <a:t>4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315815" y="1988334"/>
            <a:ext cx="224634" cy="224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smtClean="0">
                <a:latin typeface="Lucida Bright" panose="02040602050505020304" pitchFamily="18" charset="0"/>
              </a:rPr>
              <a:t>5</a:t>
            </a:r>
            <a:endParaRPr lang="fr-FR" sz="1400" b="1" dirty="0">
              <a:latin typeface="Lucida Bright" panose="020406020505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1143844"/>
            <a:ext cx="1286054" cy="37152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1544005"/>
            <a:ext cx="5153744" cy="2953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1867955"/>
            <a:ext cx="5068007" cy="5334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734157"/>
            <a:ext cx="5229955" cy="38105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42" y="67125"/>
            <a:ext cx="6401693" cy="628738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72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 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2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11900" y="1"/>
            <a:ext cx="4606372" cy="349419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5" name="Rectangle 24"/>
          <p:cNvSpPr/>
          <p:nvPr/>
        </p:nvSpPr>
        <p:spPr>
          <a:xfrm>
            <a:off x="-11901" y="3485010"/>
            <a:ext cx="4700951" cy="337299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4" name="Rectangle 23"/>
          <p:cNvSpPr/>
          <p:nvPr/>
        </p:nvSpPr>
        <p:spPr>
          <a:xfrm>
            <a:off x="4583238" y="3497210"/>
            <a:ext cx="4560762" cy="336079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4583238" y="1"/>
            <a:ext cx="4560762" cy="34941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11901" y="6627168"/>
            <a:ext cx="914400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-302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« Monitor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Your</a:t>
            </a:r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Robot »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</a:t>
            </a:r>
            <a:r>
              <a:rPr lang="fr-FR" spc="-113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of </a:t>
            </a:r>
            <a:r>
              <a:rPr lang="fr-FR" spc="-113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quality</a:t>
            </a:r>
            <a:endParaRPr lang="fr-FR" spc="-113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856625" y="1109165"/>
            <a:ext cx="2756739" cy="919554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Readable Code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+ User-friendly languages</a:t>
            </a:r>
          </a:p>
        </p:txBody>
      </p:sp>
      <p:sp>
        <p:nvSpPr>
          <p:cNvPr id="8" name="Ellipse 7"/>
          <p:cNvSpPr/>
          <p:nvPr/>
        </p:nvSpPr>
        <p:spPr>
          <a:xfrm>
            <a:off x="5591571" y="1148319"/>
            <a:ext cx="2958783" cy="916211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Clear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Interface </a:t>
            </a:r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with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SWARMAPP</a:t>
            </a:r>
          </a:p>
        </p:txBody>
      </p:sp>
      <p:sp>
        <p:nvSpPr>
          <p:cNvPr id="9" name="Ellipse 8"/>
          <p:cNvSpPr/>
          <p:nvPr/>
        </p:nvSpPr>
        <p:spPr>
          <a:xfrm>
            <a:off x="831241" y="4690271"/>
            <a:ext cx="3014666" cy="951786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Dedicated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Jquery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Library for Google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Map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</a:p>
        </p:txBody>
      </p:sp>
      <p:sp>
        <p:nvSpPr>
          <p:cNvPr id="10" name="Ellipse 9"/>
          <p:cNvSpPr/>
          <p:nvPr/>
        </p:nvSpPr>
        <p:spPr>
          <a:xfrm>
            <a:off x="5257792" y="4643636"/>
            <a:ext cx="3211654" cy="1017737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Beautiful and effective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51485" y="747816"/>
            <a:ext cx="1815983" cy="50175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Jquery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56657" y="622961"/>
            <a:ext cx="2269826" cy="431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Shared</a:t>
            </a:r>
            <a:r>
              <a:rPr lang="fr-FR" dirty="0" smtClean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pages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9036" y="3833858"/>
            <a:ext cx="2835984" cy="62613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Use Google </a:t>
            </a:r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Map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API V3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61023" y="2244612"/>
            <a:ext cx="1835295" cy="50540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Yaml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40155" y="5921435"/>
            <a:ext cx="2835175" cy="55730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Non obtrusive JavaScript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57742" y="3833858"/>
            <a:ext cx="2893113" cy="64184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Asset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Pipeline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57743" y="2355203"/>
            <a:ext cx="2446126" cy="7119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Gestion of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errors</a:t>
            </a:r>
            <a:endParaRPr lang="fr-FR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69290" y="2497314"/>
            <a:ext cx="2143949" cy="4238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Only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useful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gems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45014" y="3585665"/>
            <a:ext cx="2893113" cy="64184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Rake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Lucida Bright" panose="02040602050505020304" pitchFamily="18" charset="0"/>
              </a:rPr>
              <a:t> script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69290" y="5714003"/>
            <a:ext cx="2219760" cy="69070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Shared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 </a:t>
            </a:r>
            <a:r>
              <a:rPr lang="fr-FR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functions</a:t>
            </a:r>
            <a:endParaRPr lang="fr-FR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03400" y="2104162"/>
            <a:ext cx="7086600" cy="19431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40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Plan: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I. Methods of work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Agile Development MYR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Quality 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Commitment in 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MYR</a:t>
            </a:r>
          </a:p>
          <a:p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II. Improvements since SWARMON</a:t>
            </a:r>
          </a:p>
          <a:p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b="1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Changes in the Map rendering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Example of implementation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CSS and the Layout</a:t>
            </a: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	Improvement in the database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3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</a:t>
            </a:r>
          </a:p>
          <a:p>
            <a:pPr lvl="3"/>
            <a:r>
              <a:rPr lang="en-US" sz="2000" b="1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b="1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III. New technologies in MYR</a:t>
            </a:r>
          </a:p>
          <a:p>
            <a:pPr lvl="7"/>
            <a:endParaRPr lang="en-US" sz="2000" b="1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How to use Ajax in Rails</a:t>
            </a:r>
          </a:p>
          <a:p>
            <a:pPr lvl="7"/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	Website generator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Impact on performance</a:t>
            </a:r>
          </a:p>
          <a:p>
            <a:pPr lvl="7"/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  <a:endParaRPr lang="en-US" sz="2000" i="1" spc="225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US" sz="2000" i="1" spc="225" dirty="0" smtClean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</a:rPr>
              <a:t>	</a:t>
            </a: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US" sz="2000" i="1" spc="225" dirty="0" smtClean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627168"/>
            <a:ext cx="91440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ENSTA Bretagne 				        Monitor Your Robot </a:t>
            </a:r>
            <a:r>
              <a:rPr lang="en-US" sz="1050" b="1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fld id="{79430386-6E81-4336-86CA-C09A17493B4B}" type="slidenum">
              <a:rPr lang="en-US" sz="1050" i="1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en-US" sz="1050" i="1" dirty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i="1" dirty="0" smtClean="0">
                <a:solidFill>
                  <a:srgbClr val="808080"/>
                </a:solidFill>
                <a:latin typeface="Lucida Bright" panose="02040602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49</a:t>
            </a:r>
            <a:endParaRPr lang="en-US" sz="1050" i="1" dirty="0">
              <a:solidFill>
                <a:srgbClr val="808080"/>
              </a:solidFill>
              <a:latin typeface="Lucida Bright" panose="02040602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2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2389</TotalTime>
  <Words>2439</Words>
  <Application>Microsoft Office PowerPoint</Application>
  <PresentationFormat>Affichage à l'écran (4:3)</PresentationFormat>
  <Paragraphs>941</Paragraphs>
  <Slides>72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Lucida Bright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BOURDON</dc:creator>
  <cp:lastModifiedBy>Benoit BOURDON</cp:lastModifiedBy>
  <cp:revision>192</cp:revision>
  <dcterms:created xsi:type="dcterms:W3CDTF">2015-03-11T21:06:26Z</dcterms:created>
  <dcterms:modified xsi:type="dcterms:W3CDTF">2015-03-18T11:06:45Z</dcterms:modified>
</cp:coreProperties>
</file>